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6" r:id="rId3"/>
    <p:sldId id="257" r:id="rId4"/>
    <p:sldId id="258" r:id="rId5"/>
    <p:sldId id="259" r:id="rId6"/>
    <p:sldId id="260" r:id="rId7"/>
    <p:sldId id="267" r:id="rId8"/>
    <p:sldId id="268" r:id="rId9"/>
    <p:sldId id="269" r:id="rId10"/>
    <p:sldId id="270" r:id="rId11"/>
    <p:sldId id="271" r:id="rId12"/>
    <p:sldId id="261" r:id="rId13"/>
    <p:sldId id="262" r:id="rId14"/>
    <p:sldId id="263" r:id="rId15"/>
    <p:sldId id="265" r:id="rId16"/>
    <p:sldId id="27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F1008"/>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99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8239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2717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450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77430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4396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7509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5005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7145"/>
            <a:ext cx="14630400" cy="8376744"/>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 y="-147146"/>
            <a:ext cx="3657600" cy="8366235"/>
          </a:xfrm>
          <a:prstGeom prst="rect">
            <a:avLst/>
          </a:prstGeom>
        </p:spPr>
      </p:pic>
      <p:pic>
        <p:nvPicPr>
          <p:cNvPr id="5" name="Image 2" descr="preencoded.png"/>
          <p:cNvPicPr>
            <a:picLocks noChangeAspect="1"/>
          </p:cNvPicPr>
          <p:nvPr/>
        </p:nvPicPr>
        <p:blipFill>
          <a:blip r:embed="rId5"/>
          <a:stretch>
            <a:fillRect/>
          </a:stretch>
        </p:blipFill>
        <p:spPr>
          <a:xfrm>
            <a:off x="308610" y="2594610"/>
            <a:ext cx="3040380" cy="3040380"/>
          </a:xfrm>
          <a:prstGeom prst="rect">
            <a:avLst/>
          </a:prstGeom>
        </p:spPr>
      </p:pic>
      <p:sp>
        <p:nvSpPr>
          <p:cNvPr id="6" name="Text 1"/>
          <p:cNvSpPr/>
          <p:nvPr/>
        </p:nvSpPr>
        <p:spPr>
          <a:xfrm>
            <a:off x="4521637" y="1720096"/>
            <a:ext cx="9244727" cy="2129314"/>
          </a:xfrm>
          <a:prstGeom prst="rect">
            <a:avLst/>
          </a:prstGeom>
          <a:noFill/>
          <a:ln/>
        </p:spPr>
        <p:txBody>
          <a:bodyPr wrap="square" rtlCol="0" anchor="t"/>
          <a:lstStyle/>
          <a:p>
            <a:pPr marL="0" indent="0">
              <a:lnSpc>
                <a:spcPts val="8384"/>
              </a:lnSpc>
              <a:buNone/>
            </a:pPr>
            <a:r>
              <a:rPr lang="en-US" sz="6707" dirty="0">
                <a:solidFill>
                  <a:srgbClr val="F2E782"/>
                </a:solidFill>
                <a:latin typeface="Prata" pitchFamily="34" charset="0"/>
                <a:ea typeface="Prata" pitchFamily="34" charset="-122"/>
                <a:cs typeface="Prata" pitchFamily="34" charset="-120"/>
              </a:rPr>
              <a:t>Japan Used Cars Price Prediction</a:t>
            </a:r>
            <a:endParaRPr lang="en-US" sz="6707" dirty="0"/>
          </a:p>
        </p:txBody>
      </p:sp>
      <p:sp>
        <p:nvSpPr>
          <p:cNvPr id="7" name="Text 2"/>
          <p:cNvSpPr/>
          <p:nvPr/>
        </p:nvSpPr>
        <p:spPr>
          <a:xfrm>
            <a:off x="4521637" y="4219694"/>
            <a:ext cx="9244727"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This project focuses on predicting the price of used cars in Japan. The dataset was scraped from tc-v.com, a popular online marketplace for used cars in Japan. It includes 10 features for each car, providing valuable insights into the factors influencing used car pricing in the Japanese market.</a:t>
            </a:r>
            <a:endParaRPr lang="en-US" sz="1944" dirty="0"/>
          </a:p>
        </p:txBody>
      </p:sp>
      <p:sp>
        <p:nvSpPr>
          <p:cNvPr id="10" name="Text 4"/>
          <p:cNvSpPr/>
          <p:nvPr/>
        </p:nvSpPr>
        <p:spPr>
          <a:xfrm>
            <a:off x="4521637" y="6170176"/>
            <a:ext cx="5050015" cy="1016938"/>
          </a:xfrm>
          <a:prstGeom prst="rect">
            <a:avLst/>
          </a:prstGeom>
          <a:noFill/>
          <a:ln/>
        </p:spPr>
        <p:txBody>
          <a:bodyPr wrap="none" rtlCol="0" anchor="t"/>
          <a:lstStyle/>
          <a:p>
            <a:pPr marL="0" indent="0" algn="l">
              <a:lnSpc>
                <a:spcPts val="3402"/>
              </a:lnSpc>
              <a:buNone/>
            </a:pPr>
            <a:r>
              <a:rPr lang="en-US" sz="2430" b="1" dirty="0">
                <a:solidFill>
                  <a:srgbClr val="CFCBBF"/>
                </a:solidFill>
                <a:latin typeface="Raleway" pitchFamily="34" charset="0"/>
                <a:ea typeface="Raleway" pitchFamily="34" charset="-122"/>
                <a:cs typeface="Raleway" pitchFamily="34" charset="-120"/>
              </a:rPr>
              <a:t>by </a:t>
            </a:r>
            <a:r>
              <a:rPr lang="en-US" sz="2430" b="1" dirty="0" err="1" smtClean="0">
                <a:solidFill>
                  <a:srgbClr val="CFCBBF"/>
                </a:solidFill>
                <a:latin typeface="Raleway" pitchFamily="34" charset="0"/>
                <a:ea typeface="Raleway" pitchFamily="34" charset="-122"/>
                <a:cs typeface="Raleway" pitchFamily="34" charset="-120"/>
              </a:rPr>
              <a:t>Yuva</a:t>
            </a:r>
            <a:r>
              <a:rPr lang="en-US" sz="2430" b="1" dirty="0" smtClean="0">
                <a:solidFill>
                  <a:srgbClr val="CFCBBF"/>
                </a:solidFill>
                <a:latin typeface="Raleway" pitchFamily="34" charset="0"/>
                <a:ea typeface="Raleway" pitchFamily="34" charset="-122"/>
                <a:cs typeface="Raleway" pitchFamily="34" charset="-120"/>
              </a:rPr>
              <a:t> </a:t>
            </a:r>
            <a:r>
              <a:rPr lang="en-US" sz="2430" b="1" dirty="0" err="1">
                <a:solidFill>
                  <a:srgbClr val="CFCBBF"/>
                </a:solidFill>
                <a:latin typeface="Raleway" pitchFamily="34" charset="0"/>
                <a:ea typeface="Raleway" pitchFamily="34" charset="-122"/>
                <a:cs typeface="Raleway" pitchFamily="34" charset="-120"/>
              </a:rPr>
              <a:t>K</a:t>
            </a:r>
            <a:r>
              <a:rPr lang="en-US" sz="2430" b="1" dirty="0" err="1" smtClean="0">
                <a:solidFill>
                  <a:srgbClr val="CFCBBF"/>
                </a:solidFill>
                <a:latin typeface="Raleway" pitchFamily="34" charset="0"/>
                <a:ea typeface="Raleway" pitchFamily="34" charset="-122"/>
                <a:cs typeface="Raleway" pitchFamily="34" charset="-120"/>
              </a:rPr>
              <a:t>arthikeswar</a:t>
            </a:r>
            <a:r>
              <a:rPr lang="en-US" sz="2430" b="1" dirty="0" smtClean="0">
                <a:solidFill>
                  <a:srgbClr val="CFCBBF"/>
                </a:solidFill>
                <a:latin typeface="Raleway" pitchFamily="34" charset="0"/>
                <a:ea typeface="Raleway" pitchFamily="34" charset="-122"/>
                <a:cs typeface="Raleway" pitchFamily="34" charset="-120"/>
              </a:rPr>
              <a:t> </a:t>
            </a:r>
            <a:r>
              <a:rPr lang="en-US" sz="2430" b="1" dirty="0" err="1" smtClean="0">
                <a:solidFill>
                  <a:srgbClr val="CFCBBF"/>
                </a:solidFill>
                <a:latin typeface="Raleway" pitchFamily="34" charset="0"/>
                <a:ea typeface="Raleway" pitchFamily="34" charset="-122"/>
                <a:cs typeface="Raleway" pitchFamily="34" charset="-120"/>
              </a:rPr>
              <a:t>D</a:t>
            </a:r>
            <a:r>
              <a:rPr lang="en-US" sz="2430" b="1" dirty="0" err="1" smtClean="0">
                <a:solidFill>
                  <a:srgbClr val="CFCBBF"/>
                </a:solidFill>
                <a:latin typeface="Raleway" pitchFamily="34" charset="0"/>
                <a:ea typeface="Raleway" pitchFamily="34" charset="-122"/>
                <a:cs typeface="Raleway" pitchFamily="34" charset="-120"/>
              </a:rPr>
              <a:t>adisetty</a:t>
            </a:r>
            <a:endParaRPr lang="en-US" sz="2430" b="1" dirty="0" smtClean="0">
              <a:solidFill>
                <a:srgbClr val="CFCBBF"/>
              </a:solidFill>
              <a:latin typeface="Raleway" pitchFamily="34" charset="0"/>
              <a:ea typeface="Raleway" pitchFamily="34" charset="-122"/>
              <a:cs typeface="Raleway" pitchFamily="34" charset="-120"/>
            </a:endParaRPr>
          </a:p>
          <a:p>
            <a:pPr marL="0" indent="0" algn="l">
              <a:lnSpc>
                <a:spcPts val="3402"/>
              </a:lnSpc>
              <a:buNone/>
            </a:pPr>
            <a:r>
              <a:rPr lang="en-US" sz="2430" b="1" dirty="0" smtClean="0">
                <a:solidFill>
                  <a:srgbClr val="CFCBBF"/>
                </a:solidFill>
                <a:latin typeface="Raleway" pitchFamily="34" charset="0"/>
                <a:ea typeface="Raleway" pitchFamily="34" charset="-122"/>
              </a:rPr>
              <a:t>AI/ML Intern</a:t>
            </a:r>
            <a:endParaRPr lang="en-US" sz="24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3"/>
            <a:ext cx="14630400" cy="8229600"/>
          </a:xfrm>
          <a:prstGeom prst="rect">
            <a:avLst/>
          </a:prstGeom>
          <a:solidFill>
            <a:srgbClr val="1B1C1D"/>
          </a:solidFill>
          <a:ln/>
        </p:spPr>
      </p:sp>
      <p:sp>
        <p:nvSpPr>
          <p:cNvPr id="6" name="Text 1"/>
          <p:cNvSpPr/>
          <p:nvPr/>
        </p:nvSpPr>
        <p:spPr>
          <a:xfrm>
            <a:off x="2457450" y="315218"/>
            <a:ext cx="9715500" cy="1543050"/>
          </a:xfrm>
          <a:prstGeom prst="rect">
            <a:avLst/>
          </a:prstGeom>
          <a:noFill/>
          <a:ln/>
        </p:spPr>
        <p:txBody>
          <a:bodyPr wrap="square" rtlCol="0" anchor="t"/>
          <a:lstStyle/>
          <a:p>
            <a:pPr algn="ctr">
              <a:lnSpc>
                <a:spcPts val="6075"/>
              </a:lnSpc>
            </a:pPr>
            <a:r>
              <a:rPr lang="en-IN" sz="5400" b="1" dirty="0" smtClean="0">
                <a:solidFill>
                  <a:schemeClr val="accent4">
                    <a:lumMod val="40000"/>
                    <a:lumOff val="60000"/>
                  </a:schemeClr>
                </a:solidFill>
              </a:rPr>
              <a:t>Exploratory </a:t>
            </a:r>
            <a:r>
              <a:rPr lang="en-IN" sz="5400" b="1" dirty="0">
                <a:solidFill>
                  <a:schemeClr val="accent4">
                    <a:lumMod val="40000"/>
                    <a:lumOff val="60000"/>
                  </a:schemeClr>
                </a:solidFill>
              </a:rPr>
              <a:t>Data Analysis (EDA)</a:t>
            </a:r>
          </a:p>
          <a:p>
            <a:pPr marL="0" indent="0" algn="ctr">
              <a:lnSpc>
                <a:spcPts val="6075"/>
              </a:lnSpc>
              <a:buNone/>
            </a:pPr>
            <a:endParaRPr lang="en-US" sz="4860" dirty="0"/>
          </a:p>
        </p:txBody>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endParaRPr lang="en-US" sz="2916"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3" y="1405514"/>
            <a:ext cx="6303209" cy="654030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138" y="1405514"/>
            <a:ext cx="7117198" cy="6540307"/>
          </a:xfrm>
          <a:prstGeom prst="rect">
            <a:avLst/>
          </a:prstGeom>
        </p:spPr>
      </p:pic>
    </p:spTree>
    <p:extLst>
      <p:ext uri="{BB962C8B-B14F-4D97-AF65-F5344CB8AC3E}">
        <p14:creationId xmlns:p14="http://schemas.microsoft.com/office/powerpoint/2010/main" val="388132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0532"/>
            <a:ext cx="14630400" cy="8229600"/>
          </a:xfrm>
          <a:prstGeom prst="rect">
            <a:avLst/>
          </a:prstGeom>
          <a:solidFill>
            <a:srgbClr val="1B1C1D"/>
          </a:solidFill>
          <a:ln/>
        </p:spPr>
      </p:sp>
      <p:sp>
        <p:nvSpPr>
          <p:cNvPr id="6" name="Text 1"/>
          <p:cNvSpPr/>
          <p:nvPr/>
        </p:nvSpPr>
        <p:spPr>
          <a:xfrm>
            <a:off x="2457450" y="315218"/>
            <a:ext cx="9715500" cy="1543050"/>
          </a:xfrm>
          <a:prstGeom prst="rect">
            <a:avLst/>
          </a:prstGeom>
          <a:noFill/>
          <a:ln/>
        </p:spPr>
        <p:txBody>
          <a:bodyPr wrap="square" rtlCol="0" anchor="t"/>
          <a:lstStyle/>
          <a:p>
            <a:pPr algn="ctr">
              <a:lnSpc>
                <a:spcPts val="6075"/>
              </a:lnSpc>
            </a:pPr>
            <a:r>
              <a:rPr lang="en-IN" sz="5400" b="1" dirty="0" smtClean="0">
                <a:solidFill>
                  <a:schemeClr val="accent4">
                    <a:lumMod val="40000"/>
                    <a:lumOff val="60000"/>
                  </a:schemeClr>
                </a:solidFill>
              </a:rPr>
              <a:t>Exploratory Data Analysis (EDA)</a:t>
            </a:r>
          </a:p>
          <a:p>
            <a:pPr algn="ctr">
              <a:lnSpc>
                <a:spcPts val="6075"/>
              </a:lnSpc>
            </a:pPr>
            <a:r>
              <a:rPr lang="en-IN" sz="5400" b="1" dirty="0">
                <a:solidFill>
                  <a:schemeClr val="accent4">
                    <a:lumMod val="40000"/>
                    <a:lumOff val="60000"/>
                  </a:schemeClr>
                </a:solidFill>
              </a:rPr>
              <a:t>Multivariate Analysis</a:t>
            </a:r>
          </a:p>
          <a:p>
            <a:pPr algn="ctr">
              <a:lnSpc>
                <a:spcPts val="6075"/>
              </a:lnSpc>
            </a:pPr>
            <a:endParaRPr lang="en-IN" sz="5400" b="1" dirty="0">
              <a:solidFill>
                <a:schemeClr val="accent4">
                  <a:lumMod val="40000"/>
                  <a:lumOff val="60000"/>
                </a:schemeClr>
              </a:solidFill>
            </a:endParaRPr>
          </a:p>
          <a:p>
            <a:pPr marL="0" indent="0" algn="ctr">
              <a:lnSpc>
                <a:spcPts val="6075"/>
              </a:lnSpc>
              <a:buNone/>
            </a:pPr>
            <a:endParaRPr lang="en-US" sz="4860" dirty="0"/>
          </a:p>
        </p:txBody>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endParaRPr lang="en-US" sz="2916"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718" y="2173486"/>
            <a:ext cx="7849695" cy="5792008"/>
          </a:xfrm>
          <a:prstGeom prst="rect">
            <a:avLst/>
          </a:prstGeom>
        </p:spPr>
      </p:pic>
    </p:spTree>
    <p:extLst>
      <p:ext uri="{BB962C8B-B14F-4D97-AF65-F5344CB8AC3E}">
        <p14:creationId xmlns:p14="http://schemas.microsoft.com/office/powerpoint/2010/main" val="199461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pic>
        <p:nvPicPr>
          <p:cNvPr id="5" name="Image 2" descr="preencoded.png"/>
          <p:cNvPicPr>
            <a:picLocks noChangeAspect="1"/>
          </p:cNvPicPr>
          <p:nvPr/>
        </p:nvPicPr>
        <p:blipFill>
          <a:blip r:embed="rId5"/>
          <a:stretch>
            <a:fillRect/>
          </a:stretch>
        </p:blipFill>
        <p:spPr>
          <a:xfrm>
            <a:off x="5120640" y="308610"/>
            <a:ext cx="4389120" cy="2468880"/>
          </a:xfrm>
          <a:prstGeom prst="rect">
            <a:avLst/>
          </a:prstGeom>
        </p:spPr>
      </p:pic>
      <p:sp>
        <p:nvSpPr>
          <p:cNvPr id="6" name="Text 1"/>
          <p:cNvSpPr/>
          <p:nvPr/>
        </p:nvSpPr>
        <p:spPr>
          <a:xfrm>
            <a:off x="864037" y="4494371"/>
            <a:ext cx="6172200"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Model Selection</a:t>
            </a:r>
            <a:endParaRPr lang="en-US" sz="4860" dirty="0"/>
          </a:p>
        </p:txBody>
      </p:sp>
      <p:sp>
        <p:nvSpPr>
          <p:cNvPr id="7" name="Text 2"/>
          <p:cNvSpPr/>
          <p:nvPr/>
        </p:nvSpPr>
        <p:spPr>
          <a:xfrm>
            <a:off x="864037" y="5636181"/>
            <a:ext cx="129023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Various machine learning algorithms can be used for price prediction. Some popular options include linear regression, decision trees, random forests, and support vector machines. The choice of algorithm will depend on the characteristics of the dataset and the desired level of accuracy.</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6635"/>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313491"/>
            <a:ext cx="4869061" cy="2921437"/>
          </a:xfrm>
          <a:prstGeom prst="rect">
            <a:avLst/>
          </a:prstGeom>
        </p:spPr>
      </p:pic>
      <p:sp>
        <p:nvSpPr>
          <p:cNvPr id="6" name="Text 1"/>
          <p:cNvSpPr/>
          <p:nvPr/>
        </p:nvSpPr>
        <p:spPr>
          <a:xfrm>
            <a:off x="483037" y="517922"/>
            <a:ext cx="6172200"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Model Evaluation</a:t>
            </a:r>
            <a:endParaRPr lang="en-US" sz="4860" dirty="0"/>
          </a:p>
        </p:txBody>
      </p:sp>
      <p:sp>
        <p:nvSpPr>
          <p:cNvPr id="7" name="Text 2"/>
          <p:cNvSpPr/>
          <p:nvPr/>
        </p:nvSpPr>
        <p:spPr>
          <a:xfrm>
            <a:off x="483691" y="1763315"/>
            <a:ext cx="7415927" cy="1975247"/>
          </a:xfrm>
          <a:prstGeom prst="rect">
            <a:avLst/>
          </a:prstGeom>
          <a:noFill/>
          <a:ln/>
        </p:spPr>
        <p:txBody>
          <a:bodyPr wrap="square" rtlCol="0" anchor="t"/>
          <a:lstStyle/>
          <a:p>
            <a:pPr marL="0" indent="0">
              <a:lnSpc>
                <a:spcPts val="3110"/>
              </a:lnSpc>
              <a:buNone/>
            </a:pPr>
            <a:r>
              <a:rPr lang="en-US" sz="1944" dirty="0">
                <a:solidFill>
                  <a:schemeClr val="bg1">
                    <a:lumMod val="95000"/>
                  </a:schemeClr>
                </a:solidFill>
                <a:latin typeface="Raleway" pitchFamily="34" charset="0"/>
                <a:ea typeface="Raleway" pitchFamily="34" charset="-122"/>
                <a:cs typeface="Raleway" pitchFamily="34" charset="-120"/>
              </a:rPr>
              <a:t>Once the model is trained, it needs to be evaluated to assess its performance. This involves splitting the dataset into training and testing sets. The model is trained on the training set and then evaluated on the testing set to measure its ability to predict prices accurately on unseen data.</a:t>
            </a:r>
            <a:endParaRPr lang="en-US" sz="1944" dirty="0">
              <a:solidFill>
                <a:schemeClr val="bg1">
                  <a:lumMod val="95000"/>
                </a:schemeClr>
              </a:solidFill>
            </a:endParaRPr>
          </a:p>
        </p:txBody>
      </p:sp>
      <p:sp>
        <p:nvSpPr>
          <p:cNvPr id="8" name="Text 1"/>
          <p:cNvSpPr/>
          <p:nvPr/>
        </p:nvSpPr>
        <p:spPr>
          <a:xfrm>
            <a:off x="483037" y="4212430"/>
            <a:ext cx="6172200" cy="771525"/>
          </a:xfrm>
          <a:prstGeom prst="rect">
            <a:avLst/>
          </a:prstGeom>
          <a:noFill/>
          <a:ln/>
        </p:spPr>
        <p:txBody>
          <a:bodyPr wrap="none" rtlCol="0" anchor="t"/>
          <a:lstStyle/>
          <a:p>
            <a:pPr marL="0" indent="0">
              <a:lnSpc>
                <a:spcPts val="6075"/>
              </a:lnSpc>
              <a:buNone/>
            </a:pPr>
            <a:r>
              <a:rPr lang="en-US" sz="4860" dirty="0" smtClean="0">
                <a:solidFill>
                  <a:srgbClr val="F2E782"/>
                </a:solidFill>
                <a:latin typeface="Prata" pitchFamily="34" charset="0"/>
                <a:ea typeface="Prata" pitchFamily="34" charset="-122"/>
              </a:rPr>
              <a:t>Results of All Models</a:t>
            </a:r>
            <a:endParaRPr lang="en-US" sz="4860" dirty="0"/>
          </a:p>
        </p:txBody>
      </p:sp>
      <p:sp>
        <p:nvSpPr>
          <p:cNvPr id="9" name="Text 2"/>
          <p:cNvSpPr/>
          <p:nvPr/>
        </p:nvSpPr>
        <p:spPr>
          <a:xfrm>
            <a:off x="483037" y="5230415"/>
            <a:ext cx="7415927" cy="1975247"/>
          </a:xfrm>
          <a:prstGeom prst="rect">
            <a:avLst/>
          </a:prstGeom>
          <a:noFill/>
          <a:ln/>
        </p:spPr>
        <p:txBody>
          <a:bodyPr wrap="square" rtlCol="0" anchor="t"/>
          <a:lstStyle/>
          <a:p>
            <a:pPr>
              <a:lnSpc>
                <a:spcPts val="3110"/>
              </a:lnSpc>
            </a:pPr>
            <a:r>
              <a:rPr lang="en-US" sz="1940" dirty="0">
                <a:solidFill>
                  <a:schemeClr val="bg1">
                    <a:lumMod val="95000"/>
                  </a:schemeClr>
                </a:solidFill>
                <a:latin typeface="Raleway"/>
                <a:ea typeface="Raleway"/>
              </a:rPr>
              <a:t>We are presenting the results of all models that have been utilized to assess the accuracy of this dataset. The results are showcased here.</a:t>
            </a:r>
            <a:endParaRPr lang="en-US" sz="1940" dirty="0">
              <a:solidFill>
                <a:schemeClr val="bg1">
                  <a:lumMod val="95000"/>
                </a:schemeClr>
              </a:solidFill>
              <a:latin typeface="Raleway"/>
              <a:ea typeface="Raleway"/>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2609" y="4376573"/>
            <a:ext cx="4869061" cy="2648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fltVal val="0"/>
                                          </p:val>
                                        </p:tav>
                                        <p:tav tm="100000">
                                          <p:val>
                                            <p:strVal val="#ppt_w"/>
                                          </p:val>
                                        </p:tav>
                                      </p:tavLst>
                                    </p:anim>
                                    <p:anim calcmode="lin" valueType="num">
                                      <p:cBhvr>
                                        <p:cTn id="30" dur="1000" fill="hold"/>
                                        <p:tgtEl>
                                          <p:spTgt spid="10"/>
                                        </p:tgtEl>
                                        <p:attrNameLst>
                                          <p:attrName>ppt_h</p:attrName>
                                        </p:attrNameLst>
                                      </p:cBhvr>
                                      <p:tavLst>
                                        <p:tav tm="0">
                                          <p:val>
                                            <p:fltVal val="0"/>
                                          </p:val>
                                        </p:tav>
                                        <p:tav tm="100000">
                                          <p:val>
                                            <p:strVal val="#ppt_h"/>
                                          </p:val>
                                        </p:tav>
                                      </p:tavLst>
                                    </p:anim>
                                    <p:anim calcmode="lin" valueType="num">
                                      <p:cBhvr>
                                        <p:cTn id="31" dur="1000" fill="hold"/>
                                        <p:tgtEl>
                                          <p:spTgt spid="10"/>
                                        </p:tgtEl>
                                        <p:attrNameLst>
                                          <p:attrName>style.rotation</p:attrName>
                                        </p:attrNameLst>
                                      </p:cBhvr>
                                      <p:tavLst>
                                        <p:tav tm="0">
                                          <p:val>
                                            <p:fltVal val="90"/>
                                          </p:val>
                                        </p:tav>
                                        <p:tav tm="100000">
                                          <p:val>
                                            <p:fltVal val="0"/>
                                          </p:val>
                                        </p:tav>
                                      </p:tavLst>
                                    </p:anim>
                                    <p:animEffect transition="in" filter="fad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80">
                                          <p:stCondLst>
                                            <p:cond delay="0"/>
                                          </p:stCondLst>
                                        </p:cTn>
                                        <p:tgtEl>
                                          <p:spTgt spid="9"/>
                                        </p:tgtEl>
                                      </p:cBhvr>
                                    </p:animEffect>
                                    <p:anim calcmode="lin" valueType="num">
                                      <p:cBhvr>
                                        <p:cTn id="3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3" dur="26">
                                          <p:stCondLst>
                                            <p:cond delay="650"/>
                                          </p:stCondLst>
                                        </p:cTn>
                                        <p:tgtEl>
                                          <p:spTgt spid="9"/>
                                        </p:tgtEl>
                                      </p:cBhvr>
                                      <p:to x="100000" y="60000"/>
                                    </p:animScale>
                                    <p:animScale>
                                      <p:cBhvr>
                                        <p:cTn id="44" dur="166" decel="50000">
                                          <p:stCondLst>
                                            <p:cond delay="676"/>
                                          </p:stCondLst>
                                        </p:cTn>
                                        <p:tgtEl>
                                          <p:spTgt spid="9"/>
                                        </p:tgtEl>
                                      </p:cBhvr>
                                      <p:to x="100000" y="100000"/>
                                    </p:animScale>
                                    <p:animScale>
                                      <p:cBhvr>
                                        <p:cTn id="45" dur="26">
                                          <p:stCondLst>
                                            <p:cond delay="1312"/>
                                          </p:stCondLst>
                                        </p:cTn>
                                        <p:tgtEl>
                                          <p:spTgt spid="9"/>
                                        </p:tgtEl>
                                      </p:cBhvr>
                                      <p:to x="100000" y="80000"/>
                                    </p:animScale>
                                    <p:animScale>
                                      <p:cBhvr>
                                        <p:cTn id="46" dur="166" decel="50000">
                                          <p:stCondLst>
                                            <p:cond delay="1338"/>
                                          </p:stCondLst>
                                        </p:cTn>
                                        <p:tgtEl>
                                          <p:spTgt spid="9"/>
                                        </p:tgtEl>
                                      </p:cBhvr>
                                      <p:to x="100000" y="100000"/>
                                    </p:animScale>
                                    <p:animScale>
                                      <p:cBhvr>
                                        <p:cTn id="47" dur="26">
                                          <p:stCondLst>
                                            <p:cond delay="1642"/>
                                          </p:stCondLst>
                                        </p:cTn>
                                        <p:tgtEl>
                                          <p:spTgt spid="9"/>
                                        </p:tgtEl>
                                      </p:cBhvr>
                                      <p:to x="100000" y="90000"/>
                                    </p:animScale>
                                    <p:animScale>
                                      <p:cBhvr>
                                        <p:cTn id="48" dur="166" decel="50000">
                                          <p:stCondLst>
                                            <p:cond delay="1668"/>
                                          </p:stCondLst>
                                        </p:cTn>
                                        <p:tgtEl>
                                          <p:spTgt spid="9"/>
                                        </p:tgtEl>
                                      </p:cBhvr>
                                      <p:to x="100000" y="100000"/>
                                    </p:animScale>
                                    <p:animScale>
                                      <p:cBhvr>
                                        <p:cTn id="49" dur="26">
                                          <p:stCondLst>
                                            <p:cond delay="1808"/>
                                          </p:stCondLst>
                                        </p:cTn>
                                        <p:tgtEl>
                                          <p:spTgt spid="9"/>
                                        </p:tgtEl>
                                      </p:cBhvr>
                                      <p:to x="100000" y="95000"/>
                                    </p:animScale>
                                    <p:animScale>
                                      <p:cBhvr>
                                        <p:cTn id="5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21021"/>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69" y="657056"/>
            <a:ext cx="4869061" cy="2921437"/>
          </a:xfrm>
          <a:prstGeom prst="rect">
            <a:avLst/>
          </a:prstGeom>
        </p:spPr>
      </p:pic>
      <p:sp>
        <p:nvSpPr>
          <p:cNvPr id="6" name="Text 1"/>
          <p:cNvSpPr/>
          <p:nvPr/>
        </p:nvSpPr>
        <p:spPr>
          <a:xfrm>
            <a:off x="779954" y="475224"/>
            <a:ext cx="6172200"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Model Optimization</a:t>
            </a:r>
            <a:endParaRPr lang="en-US" sz="4860" dirty="0"/>
          </a:p>
        </p:txBody>
      </p:sp>
      <p:sp>
        <p:nvSpPr>
          <p:cNvPr id="7" name="Text 2"/>
          <p:cNvSpPr/>
          <p:nvPr/>
        </p:nvSpPr>
        <p:spPr>
          <a:xfrm>
            <a:off x="779954" y="1775304"/>
            <a:ext cx="7415927" cy="1975247"/>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After evaluation, the model may require optimization to improve its performance. This can involve adjusting hyperparameters, feature engineering, or trying different algorithms. The goal is to find the best model configuration that achieves the desired level of accuracy.</a:t>
            </a:r>
            <a:endParaRPr lang="en-US" sz="1944" dirty="0"/>
          </a:p>
        </p:txBody>
      </p:sp>
      <p:sp>
        <p:nvSpPr>
          <p:cNvPr id="9" name="Text 1"/>
          <p:cNvSpPr/>
          <p:nvPr/>
        </p:nvSpPr>
        <p:spPr>
          <a:xfrm>
            <a:off x="285968" y="4634774"/>
            <a:ext cx="8237922" cy="771525"/>
          </a:xfrm>
          <a:prstGeom prst="rect">
            <a:avLst/>
          </a:prstGeom>
          <a:noFill/>
          <a:ln/>
        </p:spPr>
        <p:txBody>
          <a:bodyPr wrap="none" rtlCol="0" anchor="t"/>
          <a:lstStyle/>
          <a:p>
            <a:pPr marL="0" indent="0">
              <a:lnSpc>
                <a:spcPts val="6075"/>
              </a:lnSpc>
              <a:buNone/>
            </a:pPr>
            <a:r>
              <a:rPr lang="en-US" sz="4860" dirty="0" smtClean="0">
                <a:solidFill>
                  <a:srgbClr val="F2E782"/>
                </a:solidFill>
                <a:latin typeface="Prata" pitchFamily="34" charset="0"/>
                <a:ea typeface="Prata" pitchFamily="34" charset="-122"/>
              </a:rPr>
              <a:t>Results of Re-Trained Models</a:t>
            </a:r>
            <a:endParaRPr lang="en-US" sz="4860" dirty="0"/>
          </a:p>
        </p:txBody>
      </p:sp>
      <p:sp>
        <p:nvSpPr>
          <p:cNvPr id="10" name="Text 2"/>
          <p:cNvSpPr/>
          <p:nvPr/>
        </p:nvSpPr>
        <p:spPr>
          <a:xfrm>
            <a:off x="696965" y="5830326"/>
            <a:ext cx="7415927" cy="1975247"/>
          </a:xfrm>
          <a:prstGeom prst="rect">
            <a:avLst/>
          </a:prstGeom>
          <a:noFill/>
          <a:ln/>
        </p:spPr>
        <p:txBody>
          <a:bodyPr wrap="square" rtlCol="0" anchor="t"/>
          <a:lstStyle/>
          <a:p>
            <a:pPr>
              <a:lnSpc>
                <a:spcPts val="3110"/>
              </a:lnSpc>
            </a:pPr>
            <a:r>
              <a:rPr lang="en-US" sz="1944" dirty="0">
                <a:solidFill>
                  <a:schemeClr val="bg1">
                    <a:lumMod val="75000"/>
                  </a:schemeClr>
                </a:solidFill>
                <a:latin typeface="Raleway" pitchFamily="34" charset="0"/>
                <a:ea typeface="Raleway" pitchFamily="34" charset="-122"/>
                <a:cs typeface="Raleway" pitchFamily="34" charset="-120"/>
              </a:rPr>
              <a:t>After evaluation, </a:t>
            </a:r>
            <a:r>
              <a:rPr lang="en-US" sz="2000" dirty="0">
                <a:solidFill>
                  <a:schemeClr val="bg1">
                    <a:lumMod val="75000"/>
                  </a:schemeClr>
                </a:solidFill>
              </a:rPr>
              <a:t>Displaying the results of the retrained models; these are presented here</a:t>
            </a:r>
            <a:endParaRPr lang="en-US" sz="1944" dirty="0">
              <a:solidFill>
                <a:schemeClr val="bg1">
                  <a:lumMod val="75000"/>
                </a:schemeClr>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2009" y="4902164"/>
            <a:ext cx="4849721" cy="22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fltVal val="0"/>
                                          </p:val>
                                        </p:tav>
                                        <p:tav tm="100000">
                                          <p:val>
                                            <p:strVal val="#ppt_w"/>
                                          </p:val>
                                        </p:tav>
                                      </p:tavLst>
                                    </p:anim>
                                    <p:anim calcmode="lin" valueType="num">
                                      <p:cBhvr>
                                        <p:cTn id="30" dur="1000" fill="hold"/>
                                        <p:tgtEl>
                                          <p:spTgt spid="11"/>
                                        </p:tgtEl>
                                        <p:attrNameLst>
                                          <p:attrName>ppt_h</p:attrName>
                                        </p:attrNameLst>
                                      </p:cBhvr>
                                      <p:tavLst>
                                        <p:tav tm="0">
                                          <p:val>
                                            <p:fltVal val="0"/>
                                          </p:val>
                                        </p:tav>
                                        <p:tav tm="100000">
                                          <p:val>
                                            <p:strVal val="#ppt_h"/>
                                          </p:val>
                                        </p:tav>
                                      </p:tavLst>
                                    </p:anim>
                                    <p:anim calcmode="lin" valueType="num">
                                      <p:cBhvr>
                                        <p:cTn id="31" dur="1000" fill="hold"/>
                                        <p:tgtEl>
                                          <p:spTgt spid="11"/>
                                        </p:tgtEl>
                                        <p:attrNameLst>
                                          <p:attrName>style.rotation</p:attrName>
                                        </p:attrNameLst>
                                      </p:cBhvr>
                                      <p:tavLst>
                                        <p:tav tm="0">
                                          <p:val>
                                            <p:fltVal val="90"/>
                                          </p:val>
                                        </p:tav>
                                        <p:tav tm="100000">
                                          <p:val>
                                            <p:fltVal val="0"/>
                                          </p:val>
                                        </p:tav>
                                      </p:tavLst>
                                    </p:anim>
                                    <p:animEffect transition="in" filter="fad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3062"/>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1680210"/>
            <a:ext cx="4869180" cy="4869180"/>
          </a:xfrm>
          <a:prstGeom prst="rect">
            <a:avLst/>
          </a:prstGeom>
        </p:spPr>
      </p:pic>
      <p:sp>
        <p:nvSpPr>
          <p:cNvPr id="6" name="Text 1"/>
          <p:cNvSpPr/>
          <p:nvPr/>
        </p:nvSpPr>
        <p:spPr>
          <a:xfrm>
            <a:off x="6350437" y="2358747"/>
            <a:ext cx="6172200"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Conclusion</a:t>
            </a:r>
            <a:endParaRPr lang="en-US" sz="4860" dirty="0"/>
          </a:p>
        </p:txBody>
      </p:sp>
      <p:sp>
        <p:nvSpPr>
          <p:cNvPr id="7" name="Text 2"/>
          <p:cNvSpPr/>
          <p:nvPr/>
        </p:nvSpPr>
        <p:spPr>
          <a:xfrm>
            <a:off x="6350437" y="3500557"/>
            <a:ext cx="7415927" cy="237029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This project aims to develop a robust and accurate price prediction model for used cars in Japan. By leveraging the provided dataset and applying appropriate machine learning techniques, we can gain valuable insights into the factors influencing used car </a:t>
            </a:r>
            <a:r>
              <a:rPr lang="en-US" sz="1944" dirty="0" smtClean="0">
                <a:solidFill>
                  <a:srgbClr val="CFCBBF"/>
                </a:solidFill>
                <a:latin typeface="Raleway" pitchFamily="34" charset="0"/>
                <a:ea typeface="Raleway" pitchFamily="34" charset="-122"/>
                <a:cs typeface="Raleway" pitchFamily="34" charset="-120"/>
              </a:rPr>
              <a:t>pricing </a:t>
            </a:r>
            <a:r>
              <a:rPr lang="en-US" sz="1944" dirty="0">
                <a:solidFill>
                  <a:srgbClr val="CFCBBF"/>
                </a:solidFill>
                <a:latin typeface="Raleway" pitchFamily="34" charset="0"/>
                <a:ea typeface="Raleway" pitchFamily="34" charset="-122"/>
                <a:cs typeface="Raleway" pitchFamily="34" charset="-120"/>
              </a:rPr>
              <a:t>that can assist buyers and sellers in making informed decisions.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7146"/>
            <a:ext cx="14630400" cy="8229600"/>
          </a:xfrm>
          <a:prstGeom prst="rect">
            <a:avLst/>
          </a:prstGeom>
        </p:spPr>
      </p:pic>
      <p:sp>
        <p:nvSpPr>
          <p:cNvPr id="11" name="TextBox 10"/>
          <p:cNvSpPr txBox="1"/>
          <p:nvPr/>
        </p:nvSpPr>
        <p:spPr>
          <a:xfrm>
            <a:off x="4514193" y="3193335"/>
            <a:ext cx="5602014" cy="1569660"/>
          </a:xfrm>
          <a:prstGeom prst="rect">
            <a:avLst/>
          </a:prstGeom>
          <a:noFill/>
          <a:effectLst>
            <a:glow rad="228600">
              <a:schemeClr val="accent4">
                <a:satMod val="175000"/>
                <a:alpha val="40000"/>
              </a:schemeClr>
            </a:glow>
          </a:effectLst>
        </p:spPr>
        <p:txBody>
          <a:bodyPr wrap="square" rtlCol="0">
            <a:spAutoFit/>
          </a:bodyPr>
          <a:lstStyle/>
          <a:p>
            <a:pPr algn="ctr"/>
            <a:r>
              <a:rPr lang="en-IN" sz="9600" dirty="0" smtClean="0">
                <a:solidFill>
                  <a:schemeClr val="accent4">
                    <a:lumMod val="60000"/>
                    <a:lumOff val="40000"/>
                  </a:schemeClr>
                </a:solidFill>
                <a:latin typeface="Edwardian Script ITC" panose="030303020407070D0804" pitchFamily="66" charset="0"/>
              </a:rPr>
              <a:t>Thank You</a:t>
            </a:r>
            <a:endParaRPr lang="en-IN" sz="9600" dirty="0">
              <a:solidFill>
                <a:schemeClr val="accent4">
                  <a:lumMod val="60000"/>
                  <a:lumOff val="40000"/>
                </a:schemeClr>
              </a:solidFill>
              <a:latin typeface="Edwardian Script ITC" panose="030303020407070D0804" pitchFamily="66" charset="0"/>
            </a:endParaRPr>
          </a:p>
        </p:txBody>
      </p:sp>
    </p:spTree>
    <p:extLst>
      <p:ext uri="{BB962C8B-B14F-4D97-AF65-F5344CB8AC3E}">
        <p14:creationId xmlns:p14="http://schemas.microsoft.com/office/powerpoint/2010/main" val="36359024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8"/>
            <a:ext cx="10815145" cy="8229600"/>
          </a:xfrm>
          <a:prstGeom prst="rect">
            <a:avLst/>
          </a:prstGeom>
          <a:solidFill>
            <a:srgbClr val="1B1C1D"/>
          </a:solidFill>
          <a:ln/>
        </p:spPr>
      </p:sp>
      <p:sp>
        <p:nvSpPr>
          <p:cNvPr id="6" name="Text 1"/>
          <p:cNvSpPr/>
          <p:nvPr/>
        </p:nvSpPr>
        <p:spPr>
          <a:xfrm>
            <a:off x="233372" y="-11639"/>
            <a:ext cx="5747014" cy="1235352"/>
          </a:xfrm>
          <a:prstGeom prst="rect">
            <a:avLst/>
          </a:prstGeom>
          <a:noFill/>
          <a:ln/>
        </p:spPr>
        <p:txBody>
          <a:bodyPr wrap="square" rtlCol="0" anchor="t"/>
          <a:lstStyle/>
          <a:p>
            <a:pPr marL="0" indent="0" algn="just">
              <a:lnSpc>
                <a:spcPts val="8384"/>
              </a:lnSpc>
              <a:buNone/>
            </a:pPr>
            <a:r>
              <a:rPr lang="en-US" sz="4000" dirty="0" smtClean="0">
                <a:solidFill>
                  <a:srgbClr val="F2E782"/>
                </a:solidFill>
                <a:latin typeface="Prata" pitchFamily="34" charset="0"/>
                <a:ea typeface="Prata" pitchFamily="34" charset="-122"/>
              </a:rPr>
              <a:t>Problem Statement</a:t>
            </a:r>
            <a:endParaRPr lang="en-US" sz="4000" dirty="0"/>
          </a:p>
        </p:txBody>
      </p:sp>
      <p:sp>
        <p:nvSpPr>
          <p:cNvPr id="7" name="Text 2"/>
          <p:cNvSpPr/>
          <p:nvPr/>
        </p:nvSpPr>
        <p:spPr>
          <a:xfrm>
            <a:off x="0" y="1118607"/>
            <a:ext cx="10815145" cy="6827214"/>
          </a:xfrm>
          <a:prstGeom prst="rect">
            <a:avLst/>
          </a:prstGeom>
          <a:noFill/>
          <a:ln/>
        </p:spPr>
        <p:txBody>
          <a:bodyPr wrap="square" rtlCol="0" anchor="t"/>
          <a:lstStyle/>
          <a:p>
            <a:endParaRPr lang="en-IN" sz="2000" dirty="0"/>
          </a:p>
          <a:p>
            <a:pPr algn="just"/>
            <a:r>
              <a:rPr lang="en-US" sz="2800" dirty="0"/>
              <a:t> </a:t>
            </a:r>
            <a:r>
              <a:rPr lang="en-US" sz="2400" dirty="0">
                <a:solidFill>
                  <a:schemeClr val="accent4">
                    <a:lumMod val="40000"/>
                    <a:lumOff val="60000"/>
                  </a:schemeClr>
                </a:solidFill>
              </a:rPr>
              <a:t>Cars' data was scraped from tc-v.com and it included Information about Japan's largest online used car marketplace. Ten features were assembled for each car in the </a:t>
            </a:r>
            <a:r>
              <a:rPr lang="en-US" sz="2400" dirty="0" smtClean="0">
                <a:solidFill>
                  <a:schemeClr val="accent4">
                    <a:lumMod val="40000"/>
                    <a:lumOff val="60000"/>
                  </a:schemeClr>
                </a:solidFill>
              </a:rPr>
              <a:t>dataset </a:t>
            </a:r>
          </a:p>
          <a:p>
            <a:pPr algn="just"/>
            <a:r>
              <a:rPr lang="en-US" sz="2400" dirty="0" smtClean="0">
                <a:solidFill>
                  <a:schemeClr val="accent4">
                    <a:lumMod val="40000"/>
                    <a:lumOff val="60000"/>
                  </a:schemeClr>
                </a:solidFill>
              </a:rPr>
              <a:t>• This dataset includes 10 features: </a:t>
            </a:r>
          </a:p>
          <a:p>
            <a:pPr algn="just"/>
            <a:r>
              <a:rPr lang="en-US" sz="2400" dirty="0" smtClean="0">
                <a:solidFill>
                  <a:schemeClr val="accent4">
                    <a:lumMod val="40000"/>
                    <a:lumOff val="60000"/>
                  </a:schemeClr>
                </a:solidFill>
              </a:rPr>
              <a:t>Feature, Type, Description </a:t>
            </a:r>
          </a:p>
          <a:p>
            <a:pPr algn="just"/>
            <a:r>
              <a:rPr lang="en-US" sz="2400" dirty="0" smtClean="0">
                <a:solidFill>
                  <a:schemeClr val="accent4">
                    <a:lumMod val="40000"/>
                    <a:lumOff val="60000"/>
                  </a:schemeClr>
                </a:solidFill>
              </a:rPr>
              <a:t>1. Price -----&gt; The sale price of the vehicle in the ad</a:t>
            </a:r>
          </a:p>
          <a:p>
            <a:pPr algn="just"/>
            <a:r>
              <a:rPr lang="en-US" sz="2400" dirty="0" smtClean="0">
                <a:solidFill>
                  <a:schemeClr val="accent4">
                    <a:lumMod val="40000"/>
                    <a:lumOff val="60000"/>
                  </a:schemeClr>
                </a:solidFill>
              </a:rPr>
              <a:t>2. Mark -----&gt; The brand of car </a:t>
            </a:r>
          </a:p>
          <a:p>
            <a:pPr algn="just"/>
            <a:r>
              <a:rPr lang="en-US" sz="2400" dirty="0" smtClean="0">
                <a:solidFill>
                  <a:schemeClr val="accent4">
                    <a:lumMod val="40000"/>
                    <a:lumOff val="60000"/>
                  </a:schemeClr>
                </a:solidFill>
              </a:rPr>
              <a:t>3. Model -----&gt;  Model of the vehicle </a:t>
            </a:r>
          </a:p>
          <a:p>
            <a:pPr algn="just"/>
            <a:r>
              <a:rPr lang="en-US" sz="2400" dirty="0" smtClean="0">
                <a:solidFill>
                  <a:schemeClr val="accent4">
                    <a:lumMod val="40000"/>
                    <a:lumOff val="60000"/>
                  </a:schemeClr>
                </a:solidFill>
              </a:rPr>
              <a:t>4. Year -----&gt; The vehicle registration year </a:t>
            </a:r>
          </a:p>
          <a:p>
            <a:pPr algn="just"/>
            <a:r>
              <a:rPr lang="en-US" sz="2400" dirty="0" smtClean="0">
                <a:solidFill>
                  <a:schemeClr val="accent4">
                    <a:lumMod val="40000"/>
                    <a:lumOff val="60000"/>
                  </a:schemeClr>
                </a:solidFill>
              </a:rPr>
              <a:t>5. Mileage -----&gt; miles traveled by vehicle </a:t>
            </a:r>
          </a:p>
          <a:p>
            <a:pPr algn="just"/>
            <a:r>
              <a:rPr lang="en-US" sz="2400" dirty="0" smtClean="0">
                <a:solidFill>
                  <a:schemeClr val="accent4">
                    <a:lumMod val="40000"/>
                    <a:lumOff val="60000"/>
                  </a:schemeClr>
                </a:solidFill>
              </a:rPr>
              <a:t>6. Engine capacity -----&gt; The measurement of the total volume of the cylinders in the engine </a:t>
            </a:r>
          </a:p>
          <a:p>
            <a:pPr algn="just"/>
            <a:r>
              <a:rPr lang="en-US" sz="2400" dirty="0" smtClean="0">
                <a:solidFill>
                  <a:schemeClr val="accent4">
                    <a:lumMod val="40000"/>
                    <a:lumOff val="60000"/>
                  </a:schemeClr>
                </a:solidFill>
              </a:rPr>
              <a:t>7. Transmission -----&gt; The type of gearbox used by the car </a:t>
            </a:r>
          </a:p>
          <a:p>
            <a:pPr algn="just"/>
            <a:r>
              <a:rPr lang="en-US" sz="2400" dirty="0" smtClean="0">
                <a:solidFill>
                  <a:schemeClr val="accent4">
                    <a:lumMod val="40000"/>
                    <a:lumOff val="60000"/>
                  </a:schemeClr>
                </a:solidFill>
              </a:rPr>
              <a:t>8. Drive -----&gt; Wheel drive(2wd, 4wd and </a:t>
            </a:r>
            <a:r>
              <a:rPr lang="en-US" sz="2400" dirty="0" err="1" smtClean="0">
                <a:solidFill>
                  <a:schemeClr val="accent4">
                    <a:lumMod val="40000"/>
                    <a:lumOff val="60000"/>
                  </a:schemeClr>
                </a:solidFill>
              </a:rPr>
              <a:t>awd</a:t>
            </a:r>
            <a:r>
              <a:rPr lang="en-US" sz="2400" dirty="0" smtClean="0">
                <a:solidFill>
                  <a:schemeClr val="accent4">
                    <a:lumMod val="40000"/>
                    <a:lumOff val="60000"/>
                  </a:schemeClr>
                </a:solidFill>
              </a:rPr>
              <a:t>) </a:t>
            </a:r>
          </a:p>
          <a:p>
            <a:pPr algn="just"/>
            <a:r>
              <a:rPr lang="en-US" sz="2400" dirty="0" smtClean="0">
                <a:solidFill>
                  <a:schemeClr val="accent4">
                    <a:lumMod val="40000"/>
                    <a:lumOff val="60000"/>
                  </a:schemeClr>
                </a:solidFill>
              </a:rPr>
              <a:t>9. Hand drive -----&gt; Left-hand traffic (LHT) and right-hand traffic (RHT) </a:t>
            </a:r>
          </a:p>
          <a:p>
            <a:pPr algn="just"/>
            <a:r>
              <a:rPr lang="en-US" sz="2400" dirty="0" smtClean="0">
                <a:solidFill>
                  <a:schemeClr val="accent4">
                    <a:lumMod val="40000"/>
                    <a:lumOff val="60000"/>
                  </a:schemeClr>
                </a:solidFill>
              </a:rPr>
              <a:t>10. Fuel -----&gt; The type of fuel used by the car( gasoline, diesel, hybrid, </a:t>
            </a:r>
            <a:r>
              <a:rPr lang="en-US" sz="2400" dirty="0" err="1" smtClean="0">
                <a:solidFill>
                  <a:schemeClr val="accent4">
                    <a:lumMod val="40000"/>
                    <a:lumOff val="60000"/>
                  </a:schemeClr>
                </a:solidFill>
              </a:rPr>
              <a:t>lpg</a:t>
            </a:r>
            <a:r>
              <a:rPr lang="en-US" sz="2400" dirty="0" smtClean="0">
                <a:solidFill>
                  <a:schemeClr val="accent4">
                    <a:lumMod val="40000"/>
                    <a:lumOff val="60000"/>
                  </a:schemeClr>
                </a:solidFill>
              </a:rPr>
              <a:t> and </a:t>
            </a:r>
            <a:r>
              <a:rPr lang="en-US" sz="2400" dirty="0" err="1" smtClean="0">
                <a:solidFill>
                  <a:schemeClr val="accent4">
                    <a:lumMod val="40000"/>
                    <a:lumOff val="60000"/>
                  </a:schemeClr>
                </a:solidFill>
              </a:rPr>
              <a:t>cng</a:t>
            </a:r>
            <a:r>
              <a:rPr lang="en-US" sz="2400" dirty="0" smtClean="0">
                <a:solidFill>
                  <a:schemeClr val="accent4">
                    <a:lumMod val="40000"/>
                    <a:lumOff val="60000"/>
                  </a:schemeClr>
                </a:solidFill>
              </a:rPr>
              <a:t>)</a:t>
            </a:r>
          </a:p>
          <a:p>
            <a:pPr algn="just"/>
            <a:r>
              <a:rPr lang="en-US" sz="2400" dirty="0" smtClean="0">
                <a:solidFill>
                  <a:schemeClr val="accent4">
                    <a:lumMod val="40000"/>
                    <a:lumOff val="60000"/>
                  </a:schemeClr>
                </a:solidFill>
              </a:rPr>
              <a:t>Predict the price of an unknown car.</a:t>
            </a:r>
            <a:endParaRPr lang="en-US" sz="2400" dirty="0">
              <a:solidFill>
                <a:schemeClr val="accent4">
                  <a:lumMod val="40000"/>
                  <a:lumOff val="60000"/>
                </a:schemeClr>
              </a:solidFill>
            </a:endParaRPr>
          </a:p>
        </p:txBody>
      </p:sp>
    </p:spTree>
    <p:extLst>
      <p:ext uri="{BB962C8B-B14F-4D97-AF65-F5344CB8AC3E}">
        <p14:creationId xmlns:p14="http://schemas.microsoft.com/office/powerpoint/2010/main" val="13717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0"/>
            <a:ext cx="14630400" cy="8229838"/>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3080385"/>
          </a:xfrm>
          <a:prstGeom prst="rect">
            <a:avLst/>
          </a:prstGeom>
        </p:spPr>
      </p:pic>
      <p:pic>
        <p:nvPicPr>
          <p:cNvPr id="5" name="Image 2" descr="preencoded.png"/>
          <p:cNvPicPr>
            <a:picLocks noChangeAspect="1"/>
          </p:cNvPicPr>
          <p:nvPr/>
        </p:nvPicPr>
        <p:blipFill>
          <a:blip r:embed="rId5"/>
          <a:stretch>
            <a:fillRect/>
          </a:stretch>
        </p:blipFill>
        <p:spPr>
          <a:xfrm>
            <a:off x="6083022" y="308015"/>
            <a:ext cx="2464356" cy="2464356"/>
          </a:xfrm>
          <a:prstGeom prst="rect">
            <a:avLst/>
          </a:prstGeom>
        </p:spPr>
      </p:pic>
      <p:sp>
        <p:nvSpPr>
          <p:cNvPr id="6" name="Text 1"/>
          <p:cNvSpPr/>
          <p:nvPr/>
        </p:nvSpPr>
        <p:spPr>
          <a:xfrm>
            <a:off x="862489" y="3757970"/>
            <a:ext cx="6878003" cy="769977"/>
          </a:xfrm>
          <a:prstGeom prst="rect">
            <a:avLst/>
          </a:prstGeom>
          <a:noFill/>
          <a:ln/>
        </p:spPr>
        <p:txBody>
          <a:bodyPr wrap="none" rtlCol="0" anchor="t"/>
          <a:lstStyle/>
          <a:p>
            <a:pPr marL="0" indent="0">
              <a:lnSpc>
                <a:spcPts val="6064"/>
              </a:lnSpc>
              <a:buNone/>
            </a:pPr>
            <a:r>
              <a:rPr lang="en-US" sz="4851" dirty="0">
                <a:solidFill>
                  <a:srgbClr val="F2E782"/>
                </a:solidFill>
                <a:latin typeface="Prata" pitchFamily="34" charset="0"/>
                <a:ea typeface="Prata" pitchFamily="34" charset="-122"/>
                <a:cs typeface="Prata" pitchFamily="34" charset="-120"/>
              </a:rPr>
              <a:t>Features of the Dataset</a:t>
            </a:r>
            <a:endParaRPr lang="en-US" sz="4851" dirty="0"/>
          </a:p>
        </p:txBody>
      </p:sp>
      <p:sp>
        <p:nvSpPr>
          <p:cNvPr id="7" name="Shape 2"/>
          <p:cNvSpPr/>
          <p:nvPr/>
        </p:nvSpPr>
        <p:spPr>
          <a:xfrm>
            <a:off x="862489" y="5174694"/>
            <a:ext cx="554355" cy="554355"/>
          </a:xfrm>
          <a:prstGeom prst="roundRect">
            <a:avLst>
              <a:gd name="adj" fmla="val 6668"/>
            </a:avLst>
          </a:prstGeom>
          <a:solidFill>
            <a:srgbClr val="3A3B3C"/>
          </a:solidFill>
          <a:ln/>
        </p:spPr>
      </p:sp>
      <p:sp>
        <p:nvSpPr>
          <p:cNvPr id="8" name="Text 3"/>
          <p:cNvSpPr/>
          <p:nvPr/>
        </p:nvSpPr>
        <p:spPr>
          <a:xfrm>
            <a:off x="1075849" y="5266968"/>
            <a:ext cx="127516" cy="369689"/>
          </a:xfrm>
          <a:prstGeom prst="rect">
            <a:avLst/>
          </a:prstGeom>
          <a:noFill/>
          <a:ln/>
        </p:spPr>
        <p:txBody>
          <a:bodyPr wrap="none" rtlCol="0" anchor="t"/>
          <a:lstStyle/>
          <a:p>
            <a:pPr marL="0" indent="0" algn="ctr">
              <a:lnSpc>
                <a:spcPts val="2911"/>
              </a:lnSpc>
              <a:buNone/>
            </a:pPr>
            <a:r>
              <a:rPr lang="en-US" sz="2911" dirty="0">
                <a:solidFill>
                  <a:srgbClr val="CFCBBF"/>
                </a:solidFill>
                <a:latin typeface="Prata" pitchFamily="34" charset="0"/>
                <a:ea typeface="Prata" pitchFamily="34" charset="-122"/>
                <a:cs typeface="Prata" pitchFamily="34" charset="-120"/>
              </a:rPr>
              <a:t>1</a:t>
            </a:r>
            <a:endParaRPr lang="en-US" sz="2911" dirty="0"/>
          </a:p>
        </p:txBody>
      </p:sp>
      <p:sp>
        <p:nvSpPr>
          <p:cNvPr id="9" name="Text 4"/>
          <p:cNvSpPr/>
          <p:nvPr/>
        </p:nvSpPr>
        <p:spPr>
          <a:xfrm>
            <a:off x="1663184" y="5174694"/>
            <a:ext cx="3080385" cy="384929"/>
          </a:xfrm>
          <a:prstGeom prst="rect">
            <a:avLst/>
          </a:prstGeom>
          <a:noFill/>
          <a:ln/>
        </p:spPr>
        <p:txBody>
          <a:bodyPr wrap="none" rtlCol="0" anchor="t"/>
          <a:lstStyle/>
          <a:p>
            <a:pPr marL="0" indent="0">
              <a:lnSpc>
                <a:spcPts val="3032"/>
              </a:lnSpc>
              <a:buNone/>
            </a:pPr>
            <a:r>
              <a:rPr lang="en-US" sz="2426" dirty="0">
                <a:solidFill>
                  <a:srgbClr val="CFCBBF"/>
                </a:solidFill>
                <a:latin typeface="Prata" pitchFamily="34" charset="0"/>
                <a:ea typeface="Prata" pitchFamily="34" charset="-122"/>
                <a:cs typeface="Prata" pitchFamily="34" charset="-120"/>
              </a:rPr>
              <a:t>Price</a:t>
            </a:r>
            <a:endParaRPr lang="en-US" sz="2426" dirty="0"/>
          </a:p>
        </p:txBody>
      </p:sp>
      <p:sp>
        <p:nvSpPr>
          <p:cNvPr id="10" name="Text 5"/>
          <p:cNvSpPr/>
          <p:nvPr/>
        </p:nvSpPr>
        <p:spPr>
          <a:xfrm>
            <a:off x="1663184" y="5707380"/>
            <a:ext cx="5528905" cy="394335"/>
          </a:xfrm>
          <a:prstGeom prst="rect">
            <a:avLst/>
          </a:prstGeom>
          <a:noFill/>
          <a:ln/>
        </p:spPr>
        <p:txBody>
          <a:bodyPr wrap="none" rtlCol="0" anchor="t"/>
          <a:lstStyle/>
          <a:p>
            <a:pPr marL="0" indent="0">
              <a:lnSpc>
                <a:spcPts val="3105"/>
              </a:lnSpc>
              <a:buNone/>
            </a:pPr>
            <a:r>
              <a:rPr lang="en-US" sz="1940" dirty="0">
                <a:solidFill>
                  <a:srgbClr val="CFCBBF"/>
                </a:solidFill>
                <a:latin typeface="Raleway" pitchFamily="34" charset="0"/>
                <a:ea typeface="Raleway" pitchFamily="34" charset="-122"/>
                <a:cs typeface="Raleway" pitchFamily="34" charset="-120"/>
              </a:rPr>
              <a:t>The sale price of the vehicle in the ad.</a:t>
            </a:r>
            <a:endParaRPr lang="en-US" sz="1940" dirty="0"/>
          </a:p>
        </p:txBody>
      </p:sp>
      <p:sp>
        <p:nvSpPr>
          <p:cNvPr id="11" name="Shape 6"/>
          <p:cNvSpPr/>
          <p:nvPr/>
        </p:nvSpPr>
        <p:spPr>
          <a:xfrm>
            <a:off x="7438430" y="5174694"/>
            <a:ext cx="554355" cy="554355"/>
          </a:xfrm>
          <a:prstGeom prst="roundRect">
            <a:avLst>
              <a:gd name="adj" fmla="val 6668"/>
            </a:avLst>
          </a:prstGeom>
          <a:solidFill>
            <a:srgbClr val="3A3B3C"/>
          </a:solidFill>
          <a:ln/>
        </p:spPr>
      </p:sp>
      <p:sp>
        <p:nvSpPr>
          <p:cNvPr id="12" name="Text 7"/>
          <p:cNvSpPr/>
          <p:nvPr/>
        </p:nvSpPr>
        <p:spPr>
          <a:xfrm>
            <a:off x="7602260" y="5266968"/>
            <a:ext cx="226576" cy="369689"/>
          </a:xfrm>
          <a:prstGeom prst="rect">
            <a:avLst/>
          </a:prstGeom>
          <a:noFill/>
          <a:ln/>
        </p:spPr>
        <p:txBody>
          <a:bodyPr wrap="none" rtlCol="0" anchor="t"/>
          <a:lstStyle/>
          <a:p>
            <a:pPr marL="0" indent="0" algn="ctr">
              <a:lnSpc>
                <a:spcPts val="2911"/>
              </a:lnSpc>
              <a:buNone/>
            </a:pPr>
            <a:r>
              <a:rPr lang="en-US" sz="2911" dirty="0">
                <a:solidFill>
                  <a:srgbClr val="CFCBBF"/>
                </a:solidFill>
                <a:latin typeface="Prata" pitchFamily="34" charset="0"/>
                <a:ea typeface="Prata" pitchFamily="34" charset="-122"/>
                <a:cs typeface="Prata" pitchFamily="34" charset="-120"/>
              </a:rPr>
              <a:t>2</a:t>
            </a:r>
            <a:endParaRPr lang="en-US" sz="2911" dirty="0"/>
          </a:p>
        </p:txBody>
      </p:sp>
      <p:sp>
        <p:nvSpPr>
          <p:cNvPr id="13" name="Text 8"/>
          <p:cNvSpPr/>
          <p:nvPr/>
        </p:nvSpPr>
        <p:spPr>
          <a:xfrm>
            <a:off x="8239125" y="5174694"/>
            <a:ext cx="3080385" cy="384929"/>
          </a:xfrm>
          <a:prstGeom prst="rect">
            <a:avLst/>
          </a:prstGeom>
          <a:noFill/>
          <a:ln/>
        </p:spPr>
        <p:txBody>
          <a:bodyPr wrap="none" rtlCol="0" anchor="t"/>
          <a:lstStyle/>
          <a:p>
            <a:pPr marL="0" indent="0">
              <a:lnSpc>
                <a:spcPts val="3032"/>
              </a:lnSpc>
              <a:buNone/>
            </a:pPr>
            <a:r>
              <a:rPr lang="en-US" sz="2426" dirty="0">
                <a:solidFill>
                  <a:srgbClr val="CFCBBF"/>
                </a:solidFill>
                <a:latin typeface="Prata" pitchFamily="34" charset="0"/>
                <a:ea typeface="Prata" pitchFamily="34" charset="-122"/>
                <a:cs typeface="Prata" pitchFamily="34" charset="-120"/>
              </a:rPr>
              <a:t>Make</a:t>
            </a:r>
            <a:endParaRPr lang="en-US" sz="2426" dirty="0"/>
          </a:p>
        </p:txBody>
      </p:sp>
      <p:sp>
        <p:nvSpPr>
          <p:cNvPr id="14" name="Text 9"/>
          <p:cNvSpPr/>
          <p:nvPr/>
        </p:nvSpPr>
        <p:spPr>
          <a:xfrm>
            <a:off x="8239125" y="5707380"/>
            <a:ext cx="5528905" cy="394335"/>
          </a:xfrm>
          <a:prstGeom prst="rect">
            <a:avLst/>
          </a:prstGeom>
          <a:noFill/>
          <a:ln/>
        </p:spPr>
        <p:txBody>
          <a:bodyPr wrap="none" rtlCol="0" anchor="t"/>
          <a:lstStyle/>
          <a:p>
            <a:pPr marL="0" indent="0">
              <a:lnSpc>
                <a:spcPts val="3105"/>
              </a:lnSpc>
              <a:buNone/>
            </a:pPr>
            <a:r>
              <a:rPr lang="en-US" sz="1940" dirty="0">
                <a:solidFill>
                  <a:srgbClr val="CFCBBF"/>
                </a:solidFill>
                <a:latin typeface="Raleway" pitchFamily="34" charset="0"/>
                <a:ea typeface="Raleway" pitchFamily="34" charset="-122"/>
                <a:cs typeface="Raleway" pitchFamily="34" charset="-120"/>
              </a:rPr>
              <a:t>The brand of the car.</a:t>
            </a:r>
            <a:endParaRPr lang="en-US" sz="1940" dirty="0"/>
          </a:p>
        </p:txBody>
      </p:sp>
      <p:sp>
        <p:nvSpPr>
          <p:cNvPr id="15" name="Shape 10"/>
          <p:cNvSpPr/>
          <p:nvPr/>
        </p:nvSpPr>
        <p:spPr>
          <a:xfrm>
            <a:off x="862489" y="6625233"/>
            <a:ext cx="554355" cy="554355"/>
          </a:xfrm>
          <a:prstGeom prst="roundRect">
            <a:avLst>
              <a:gd name="adj" fmla="val 6668"/>
            </a:avLst>
          </a:prstGeom>
          <a:solidFill>
            <a:srgbClr val="3A3B3C"/>
          </a:solidFill>
          <a:ln/>
        </p:spPr>
      </p:sp>
      <p:sp>
        <p:nvSpPr>
          <p:cNvPr id="16" name="Text 11"/>
          <p:cNvSpPr/>
          <p:nvPr/>
        </p:nvSpPr>
        <p:spPr>
          <a:xfrm>
            <a:off x="1025009" y="6717506"/>
            <a:ext cx="229195" cy="369689"/>
          </a:xfrm>
          <a:prstGeom prst="rect">
            <a:avLst/>
          </a:prstGeom>
          <a:noFill/>
          <a:ln/>
        </p:spPr>
        <p:txBody>
          <a:bodyPr wrap="none" rtlCol="0" anchor="t"/>
          <a:lstStyle/>
          <a:p>
            <a:pPr marL="0" indent="0" algn="ctr">
              <a:lnSpc>
                <a:spcPts val="2911"/>
              </a:lnSpc>
              <a:buNone/>
            </a:pPr>
            <a:r>
              <a:rPr lang="en-US" sz="2911" dirty="0">
                <a:solidFill>
                  <a:srgbClr val="CFCBBF"/>
                </a:solidFill>
                <a:latin typeface="Prata" pitchFamily="34" charset="0"/>
                <a:ea typeface="Prata" pitchFamily="34" charset="-122"/>
                <a:cs typeface="Prata" pitchFamily="34" charset="-120"/>
              </a:rPr>
              <a:t>3</a:t>
            </a:r>
            <a:endParaRPr lang="en-US" sz="2911" dirty="0"/>
          </a:p>
        </p:txBody>
      </p:sp>
      <p:sp>
        <p:nvSpPr>
          <p:cNvPr id="17" name="Text 12"/>
          <p:cNvSpPr/>
          <p:nvPr/>
        </p:nvSpPr>
        <p:spPr>
          <a:xfrm>
            <a:off x="1663184" y="6625233"/>
            <a:ext cx="3080385" cy="384929"/>
          </a:xfrm>
          <a:prstGeom prst="rect">
            <a:avLst/>
          </a:prstGeom>
          <a:noFill/>
          <a:ln/>
        </p:spPr>
        <p:txBody>
          <a:bodyPr wrap="none" rtlCol="0" anchor="t"/>
          <a:lstStyle/>
          <a:p>
            <a:pPr marL="0" indent="0">
              <a:lnSpc>
                <a:spcPts val="3032"/>
              </a:lnSpc>
              <a:buNone/>
            </a:pPr>
            <a:r>
              <a:rPr lang="en-US" sz="2426" dirty="0">
                <a:solidFill>
                  <a:srgbClr val="CFCBBF"/>
                </a:solidFill>
                <a:latin typeface="Prata" pitchFamily="34" charset="0"/>
                <a:ea typeface="Prata" pitchFamily="34" charset="-122"/>
                <a:cs typeface="Prata" pitchFamily="34" charset="-120"/>
              </a:rPr>
              <a:t>Model</a:t>
            </a:r>
            <a:endParaRPr lang="en-US" sz="2426" dirty="0"/>
          </a:p>
        </p:txBody>
      </p:sp>
      <p:sp>
        <p:nvSpPr>
          <p:cNvPr id="18" name="Text 13"/>
          <p:cNvSpPr/>
          <p:nvPr/>
        </p:nvSpPr>
        <p:spPr>
          <a:xfrm>
            <a:off x="1663184" y="7157918"/>
            <a:ext cx="5528905" cy="394335"/>
          </a:xfrm>
          <a:prstGeom prst="rect">
            <a:avLst/>
          </a:prstGeom>
          <a:noFill/>
          <a:ln/>
        </p:spPr>
        <p:txBody>
          <a:bodyPr wrap="none" rtlCol="0" anchor="t"/>
          <a:lstStyle/>
          <a:p>
            <a:pPr marL="0" indent="0">
              <a:lnSpc>
                <a:spcPts val="3105"/>
              </a:lnSpc>
              <a:buNone/>
            </a:pPr>
            <a:r>
              <a:rPr lang="en-US" sz="1940" dirty="0">
                <a:solidFill>
                  <a:srgbClr val="CFCBBF"/>
                </a:solidFill>
                <a:latin typeface="Raleway" pitchFamily="34" charset="0"/>
                <a:ea typeface="Raleway" pitchFamily="34" charset="-122"/>
                <a:cs typeface="Raleway" pitchFamily="34" charset="-120"/>
              </a:rPr>
              <a:t>The specific model of the vehicle.</a:t>
            </a:r>
            <a:endParaRPr lang="en-US" sz="1940" dirty="0"/>
          </a:p>
        </p:txBody>
      </p:sp>
      <p:sp>
        <p:nvSpPr>
          <p:cNvPr id="19" name="Shape 14"/>
          <p:cNvSpPr/>
          <p:nvPr/>
        </p:nvSpPr>
        <p:spPr>
          <a:xfrm>
            <a:off x="7438430" y="6625233"/>
            <a:ext cx="554355" cy="554355"/>
          </a:xfrm>
          <a:prstGeom prst="roundRect">
            <a:avLst>
              <a:gd name="adj" fmla="val 6668"/>
            </a:avLst>
          </a:prstGeom>
          <a:solidFill>
            <a:srgbClr val="3A3B3C"/>
          </a:solidFill>
          <a:ln/>
        </p:spPr>
      </p:sp>
      <p:sp>
        <p:nvSpPr>
          <p:cNvPr id="20" name="Text 15"/>
          <p:cNvSpPr/>
          <p:nvPr/>
        </p:nvSpPr>
        <p:spPr>
          <a:xfrm>
            <a:off x="7607498" y="6717506"/>
            <a:ext cx="216218" cy="369689"/>
          </a:xfrm>
          <a:prstGeom prst="rect">
            <a:avLst/>
          </a:prstGeom>
          <a:noFill/>
          <a:ln/>
        </p:spPr>
        <p:txBody>
          <a:bodyPr wrap="none" rtlCol="0" anchor="t"/>
          <a:lstStyle/>
          <a:p>
            <a:pPr marL="0" indent="0" algn="ctr">
              <a:lnSpc>
                <a:spcPts val="2911"/>
              </a:lnSpc>
              <a:buNone/>
            </a:pPr>
            <a:r>
              <a:rPr lang="en-US" sz="2911" dirty="0">
                <a:solidFill>
                  <a:srgbClr val="CFCBBF"/>
                </a:solidFill>
                <a:latin typeface="Prata" pitchFamily="34" charset="0"/>
                <a:ea typeface="Prata" pitchFamily="34" charset="-122"/>
                <a:cs typeface="Prata" pitchFamily="34" charset="-120"/>
              </a:rPr>
              <a:t>4</a:t>
            </a:r>
            <a:endParaRPr lang="en-US" sz="2911" dirty="0"/>
          </a:p>
        </p:txBody>
      </p:sp>
      <p:sp>
        <p:nvSpPr>
          <p:cNvPr id="21" name="Text 16"/>
          <p:cNvSpPr/>
          <p:nvPr/>
        </p:nvSpPr>
        <p:spPr>
          <a:xfrm>
            <a:off x="8239125" y="6625233"/>
            <a:ext cx="3080385" cy="384929"/>
          </a:xfrm>
          <a:prstGeom prst="rect">
            <a:avLst/>
          </a:prstGeom>
          <a:noFill/>
          <a:ln/>
        </p:spPr>
        <p:txBody>
          <a:bodyPr wrap="none" rtlCol="0" anchor="t"/>
          <a:lstStyle/>
          <a:p>
            <a:pPr marL="0" indent="0">
              <a:lnSpc>
                <a:spcPts val="3032"/>
              </a:lnSpc>
              <a:buNone/>
            </a:pPr>
            <a:r>
              <a:rPr lang="en-US" sz="2426" dirty="0">
                <a:solidFill>
                  <a:srgbClr val="CFCBBF"/>
                </a:solidFill>
                <a:latin typeface="Prata" pitchFamily="34" charset="0"/>
                <a:ea typeface="Prata" pitchFamily="34" charset="-122"/>
                <a:cs typeface="Prata" pitchFamily="34" charset="-120"/>
              </a:rPr>
              <a:t>Years</a:t>
            </a:r>
            <a:endParaRPr lang="en-US" sz="2426" dirty="0"/>
          </a:p>
        </p:txBody>
      </p:sp>
      <p:sp>
        <p:nvSpPr>
          <p:cNvPr id="22" name="Text 17"/>
          <p:cNvSpPr/>
          <p:nvPr/>
        </p:nvSpPr>
        <p:spPr>
          <a:xfrm>
            <a:off x="8239125" y="7157918"/>
            <a:ext cx="5528905" cy="394335"/>
          </a:xfrm>
          <a:prstGeom prst="rect">
            <a:avLst/>
          </a:prstGeom>
          <a:noFill/>
          <a:ln/>
        </p:spPr>
        <p:txBody>
          <a:bodyPr wrap="none" rtlCol="0" anchor="t"/>
          <a:lstStyle/>
          <a:p>
            <a:pPr marL="0" indent="0">
              <a:lnSpc>
                <a:spcPts val="3105"/>
              </a:lnSpc>
              <a:buNone/>
            </a:pPr>
            <a:r>
              <a:rPr lang="en-US" sz="1940" dirty="0">
                <a:solidFill>
                  <a:srgbClr val="CFCBBF"/>
                </a:solidFill>
                <a:latin typeface="Raleway" pitchFamily="34" charset="0"/>
                <a:ea typeface="Raleway" pitchFamily="34" charset="-122"/>
                <a:cs typeface="Raleway" pitchFamily="34" charset="-120"/>
              </a:rPr>
              <a:t>The vehicle's registration year.</a:t>
            </a:r>
            <a:endParaRPr lang="en-US" sz="194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31298" y="1658898"/>
            <a:ext cx="4911804" cy="4911804"/>
          </a:xfrm>
          <a:prstGeom prst="rect">
            <a:avLst/>
          </a:prstGeom>
        </p:spPr>
      </p:pic>
      <p:sp>
        <p:nvSpPr>
          <p:cNvPr id="6" name="Text 1"/>
          <p:cNvSpPr/>
          <p:nvPr/>
        </p:nvSpPr>
        <p:spPr>
          <a:xfrm>
            <a:off x="804505" y="633055"/>
            <a:ext cx="7534989" cy="1436370"/>
          </a:xfrm>
          <a:prstGeom prst="rect">
            <a:avLst/>
          </a:prstGeom>
          <a:noFill/>
          <a:ln/>
        </p:spPr>
        <p:txBody>
          <a:bodyPr wrap="square" rtlCol="0" anchor="t"/>
          <a:lstStyle/>
          <a:p>
            <a:pPr marL="0" indent="0">
              <a:lnSpc>
                <a:spcPts val="5656"/>
              </a:lnSpc>
              <a:buNone/>
            </a:pPr>
            <a:r>
              <a:rPr lang="en-US" sz="4525" dirty="0">
                <a:solidFill>
                  <a:srgbClr val="F2E782"/>
                </a:solidFill>
                <a:latin typeface="Prata" pitchFamily="34" charset="0"/>
                <a:ea typeface="Prata" pitchFamily="34" charset="-122"/>
                <a:cs typeface="Prata" pitchFamily="34" charset="-120"/>
              </a:rPr>
              <a:t>Features of the Dataset (Continued)</a:t>
            </a:r>
            <a:endParaRPr lang="en-US" sz="4525" dirty="0"/>
          </a:p>
        </p:txBody>
      </p:sp>
      <p:sp>
        <p:nvSpPr>
          <p:cNvPr id="7" name="Shape 2"/>
          <p:cNvSpPr/>
          <p:nvPr/>
        </p:nvSpPr>
        <p:spPr>
          <a:xfrm>
            <a:off x="804505" y="2672596"/>
            <a:ext cx="517088" cy="517088"/>
          </a:xfrm>
          <a:prstGeom prst="roundRect">
            <a:avLst>
              <a:gd name="adj" fmla="val 6668"/>
            </a:avLst>
          </a:prstGeom>
          <a:solidFill>
            <a:srgbClr val="3A3B3C"/>
          </a:solidFill>
          <a:ln/>
        </p:spPr>
      </p:sp>
      <p:sp>
        <p:nvSpPr>
          <p:cNvPr id="8" name="Text 3"/>
          <p:cNvSpPr/>
          <p:nvPr/>
        </p:nvSpPr>
        <p:spPr>
          <a:xfrm>
            <a:off x="1003578" y="2758678"/>
            <a:ext cx="118943" cy="344805"/>
          </a:xfrm>
          <a:prstGeom prst="rect">
            <a:avLst/>
          </a:prstGeom>
          <a:noFill/>
          <a:ln/>
        </p:spPr>
        <p:txBody>
          <a:bodyPr wrap="none" rtlCol="0" anchor="t"/>
          <a:lstStyle/>
          <a:p>
            <a:pPr marL="0" indent="0" algn="ctr">
              <a:lnSpc>
                <a:spcPts val="2715"/>
              </a:lnSpc>
              <a:buNone/>
            </a:pPr>
            <a:r>
              <a:rPr lang="en-US" sz="2715" dirty="0">
                <a:solidFill>
                  <a:srgbClr val="CFCBBF"/>
                </a:solidFill>
                <a:latin typeface="Prata" pitchFamily="34" charset="0"/>
                <a:ea typeface="Prata" pitchFamily="34" charset="-122"/>
                <a:cs typeface="Prata" pitchFamily="34" charset="-120"/>
              </a:rPr>
              <a:t>1</a:t>
            </a:r>
            <a:endParaRPr lang="en-US" sz="2715" dirty="0"/>
          </a:p>
        </p:txBody>
      </p:sp>
      <p:sp>
        <p:nvSpPr>
          <p:cNvPr id="9" name="Text 4"/>
          <p:cNvSpPr/>
          <p:nvPr/>
        </p:nvSpPr>
        <p:spPr>
          <a:xfrm>
            <a:off x="1551384" y="2672596"/>
            <a:ext cx="2873216" cy="359092"/>
          </a:xfrm>
          <a:prstGeom prst="rect">
            <a:avLst/>
          </a:prstGeom>
          <a:noFill/>
          <a:ln/>
        </p:spPr>
        <p:txBody>
          <a:bodyPr wrap="none" rtlCol="0" anchor="t"/>
          <a:lstStyle/>
          <a:p>
            <a:pPr marL="0" indent="0">
              <a:lnSpc>
                <a:spcPts val="2828"/>
              </a:lnSpc>
              <a:buNone/>
            </a:pPr>
            <a:r>
              <a:rPr lang="en-US" sz="2262" dirty="0">
                <a:solidFill>
                  <a:srgbClr val="CFCBBF"/>
                </a:solidFill>
                <a:latin typeface="Prata" pitchFamily="34" charset="0"/>
                <a:ea typeface="Prata" pitchFamily="34" charset="-122"/>
                <a:cs typeface="Prata" pitchFamily="34" charset="-120"/>
              </a:rPr>
              <a:t>Mileage</a:t>
            </a:r>
            <a:endParaRPr lang="en-US" sz="2262" dirty="0"/>
          </a:p>
        </p:txBody>
      </p:sp>
      <p:sp>
        <p:nvSpPr>
          <p:cNvPr id="10" name="Text 5"/>
          <p:cNvSpPr/>
          <p:nvPr/>
        </p:nvSpPr>
        <p:spPr>
          <a:xfrm>
            <a:off x="1551384" y="3169563"/>
            <a:ext cx="6788110" cy="367784"/>
          </a:xfrm>
          <a:prstGeom prst="rect">
            <a:avLst/>
          </a:prstGeom>
          <a:noFill/>
          <a:ln/>
        </p:spPr>
        <p:txBody>
          <a:bodyPr wrap="none" rtlCol="0" anchor="t"/>
          <a:lstStyle/>
          <a:p>
            <a:pPr marL="0" indent="0">
              <a:lnSpc>
                <a:spcPts val="2896"/>
              </a:lnSpc>
              <a:buNone/>
            </a:pPr>
            <a:r>
              <a:rPr lang="en-US" sz="1810" dirty="0">
                <a:solidFill>
                  <a:srgbClr val="CFCBBF"/>
                </a:solidFill>
                <a:latin typeface="Raleway" pitchFamily="34" charset="0"/>
                <a:ea typeface="Raleway" pitchFamily="34" charset="-122"/>
                <a:cs typeface="Raleway" pitchFamily="34" charset="-120"/>
              </a:rPr>
              <a:t>The total miles traveled by the vehicle.</a:t>
            </a:r>
            <a:endParaRPr lang="en-US" sz="1810" dirty="0"/>
          </a:p>
        </p:txBody>
      </p:sp>
      <p:sp>
        <p:nvSpPr>
          <p:cNvPr id="11" name="Shape 6"/>
          <p:cNvSpPr/>
          <p:nvPr/>
        </p:nvSpPr>
        <p:spPr>
          <a:xfrm>
            <a:off x="804505" y="4025622"/>
            <a:ext cx="517088" cy="517088"/>
          </a:xfrm>
          <a:prstGeom prst="roundRect">
            <a:avLst>
              <a:gd name="adj" fmla="val 6668"/>
            </a:avLst>
          </a:prstGeom>
          <a:solidFill>
            <a:srgbClr val="3A3B3C"/>
          </a:solidFill>
          <a:ln/>
        </p:spPr>
      </p:sp>
      <p:sp>
        <p:nvSpPr>
          <p:cNvPr id="12" name="Text 7"/>
          <p:cNvSpPr/>
          <p:nvPr/>
        </p:nvSpPr>
        <p:spPr>
          <a:xfrm>
            <a:off x="957382" y="4111704"/>
            <a:ext cx="211336" cy="344805"/>
          </a:xfrm>
          <a:prstGeom prst="rect">
            <a:avLst/>
          </a:prstGeom>
          <a:noFill/>
          <a:ln/>
        </p:spPr>
        <p:txBody>
          <a:bodyPr wrap="none" rtlCol="0" anchor="t"/>
          <a:lstStyle/>
          <a:p>
            <a:pPr marL="0" indent="0" algn="ctr">
              <a:lnSpc>
                <a:spcPts val="2715"/>
              </a:lnSpc>
              <a:buNone/>
            </a:pPr>
            <a:r>
              <a:rPr lang="en-US" sz="2715" dirty="0">
                <a:solidFill>
                  <a:srgbClr val="CFCBBF"/>
                </a:solidFill>
                <a:latin typeface="Prata" pitchFamily="34" charset="0"/>
                <a:ea typeface="Prata" pitchFamily="34" charset="-122"/>
                <a:cs typeface="Prata" pitchFamily="34" charset="-120"/>
              </a:rPr>
              <a:t>2</a:t>
            </a:r>
            <a:endParaRPr lang="en-US" sz="2715" dirty="0"/>
          </a:p>
        </p:txBody>
      </p:sp>
      <p:sp>
        <p:nvSpPr>
          <p:cNvPr id="13" name="Text 8"/>
          <p:cNvSpPr/>
          <p:nvPr/>
        </p:nvSpPr>
        <p:spPr>
          <a:xfrm>
            <a:off x="1551384" y="4025622"/>
            <a:ext cx="2873216" cy="359092"/>
          </a:xfrm>
          <a:prstGeom prst="rect">
            <a:avLst/>
          </a:prstGeom>
          <a:noFill/>
          <a:ln/>
        </p:spPr>
        <p:txBody>
          <a:bodyPr wrap="none" rtlCol="0" anchor="t"/>
          <a:lstStyle/>
          <a:p>
            <a:pPr marL="0" indent="0">
              <a:lnSpc>
                <a:spcPts val="2828"/>
              </a:lnSpc>
              <a:buNone/>
            </a:pPr>
            <a:r>
              <a:rPr lang="en-US" sz="2262" dirty="0">
                <a:solidFill>
                  <a:srgbClr val="CFCBBF"/>
                </a:solidFill>
                <a:latin typeface="Prata" pitchFamily="34" charset="0"/>
                <a:ea typeface="Prata" pitchFamily="34" charset="-122"/>
                <a:cs typeface="Prata" pitchFamily="34" charset="-120"/>
              </a:rPr>
              <a:t>Engine Capacity</a:t>
            </a:r>
            <a:endParaRPr lang="en-US" sz="2262" dirty="0"/>
          </a:p>
        </p:txBody>
      </p:sp>
      <p:sp>
        <p:nvSpPr>
          <p:cNvPr id="14" name="Text 9"/>
          <p:cNvSpPr/>
          <p:nvPr/>
        </p:nvSpPr>
        <p:spPr>
          <a:xfrm>
            <a:off x="1551384" y="4522589"/>
            <a:ext cx="6788110" cy="367784"/>
          </a:xfrm>
          <a:prstGeom prst="rect">
            <a:avLst/>
          </a:prstGeom>
          <a:noFill/>
          <a:ln/>
        </p:spPr>
        <p:txBody>
          <a:bodyPr wrap="none" rtlCol="0" anchor="t"/>
          <a:lstStyle/>
          <a:p>
            <a:pPr marL="0" indent="0">
              <a:lnSpc>
                <a:spcPts val="2896"/>
              </a:lnSpc>
              <a:buNone/>
            </a:pPr>
            <a:r>
              <a:rPr lang="en-US" sz="1810" dirty="0">
                <a:solidFill>
                  <a:srgbClr val="CFCBBF"/>
                </a:solidFill>
                <a:latin typeface="Raleway" pitchFamily="34" charset="0"/>
                <a:ea typeface="Raleway" pitchFamily="34" charset="-122"/>
                <a:cs typeface="Raleway" pitchFamily="34" charset="-120"/>
              </a:rPr>
              <a:t>The total volume of the cylinders in the engine.</a:t>
            </a:r>
            <a:endParaRPr lang="en-US" sz="1810" dirty="0"/>
          </a:p>
        </p:txBody>
      </p:sp>
      <p:sp>
        <p:nvSpPr>
          <p:cNvPr id="15" name="Shape 10"/>
          <p:cNvSpPr/>
          <p:nvPr/>
        </p:nvSpPr>
        <p:spPr>
          <a:xfrm>
            <a:off x="804505" y="5378648"/>
            <a:ext cx="517088" cy="517088"/>
          </a:xfrm>
          <a:prstGeom prst="roundRect">
            <a:avLst>
              <a:gd name="adj" fmla="val 6668"/>
            </a:avLst>
          </a:prstGeom>
          <a:solidFill>
            <a:srgbClr val="3A3B3C"/>
          </a:solidFill>
          <a:ln/>
        </p:spPr>
      </p:sp>
      <p:sp>
        <p:nvSpPr>
          <p:cNvPr id="16" name="Text 11"/>
          <p:cNvSpPr/>
          <p:nvPr/>
        </p:nvSpPr>
        <p:spPr>
          <a:xfrm>
            <a:off x="956191" y="5464731"/>
            <a:ext cx="213717" cy="344805"/>
          </a:xfrm>
          <a:prstGeom prst="rect">
            <a:avLst/>
          </a:prstGeom>
          <a:noFill/>
          <a:ln/>
        </p:spPr>
        <p:txBody>
          <a:bodyPr wrap="none" rtlCol="0" anchor="t"/>
          <a:lstStyle/>
          <a:p>
            <a:pPr marL="0" indent="0" algn="ctr">
              <a:lnSpc>
                <a:spcPts val="2715"/>
              </a:lnSpc>
              <a:buNone/>
            </a:pPr>
            <a:r>
              <a:rPr lang="en-US" sz="2715" dirty="0">
                <a:solidFill>
                  <a:srgbClr val="CFCBBF"/>
                </a:solidFill>
                <a:latin typeface="Prata" pitchFamily="34" charset="0"/>
                <a:ea typeface="Prata" pitchFamily="34" charset="-122"/>
                <a:cs typeface="Prata" pitchFamily="34" charset="-120"/>
              </a:rPr>
              <a:t>3</a:t>
            </a:r>
            <a:endParaRPr lang="en-US" sz="2715" dirty="0"/>
          </a:p>
        </p:txBody>
      </p:sp>
      <p:sp>
        <p:nvSpPr>
          <p:cNvPr id="17" name="Text 12"/>
          <p:cNvSpPr/>
          <p:nvPr/>
        </p:nvSpPr>
        <p:spPr>
          <a:xfrm>
            <a:off x="1551384" y="5378648"/>
            <a:ext cx="2873216" cy="359092"/>
          </a:xfrm>
          <a:prstGeom prst="rect">
            <a:avLst/>
          </a:prstGeom>
          <a:noFill/>
          <a:ln/>
        </p:spPr>
        <p:txBody>
          <a:bodyPr wrap="none" rtlCol="0" anchor="t"/>
          <a:lstStyle/>
          <a:p>
            <a:pPr marL="0" indent="0">
              <a:lnSpc>
                <a:spcPts val="2828"/>
              </a:lnSpc>
              <a:buNone/>
            </a:pPr>
            <a:r>
              <a:rPr lang="en-US" sz="2262" dirty="0">
                <a:solidFill>
                  <a:srgbClr val="CFCBBF"/>
                </a:solidFill>
                <a:latin typeface="Prata" pitchFamily="34" charset="0"/>
                <a:ea typeface="Prata" pitchFamily="34" charset="-122"/>
                <a:cs typeface="Prata" pitchFamily="34" charset="-120"/>
              </a:rPr>
              <a:t>Transmission</a:t>
            </a:r>
            <a:endParaRPr lang="en-US" sz="2262" dirty="0"/>
          </a:p>
        </p:txBody>
      </p:sp>
      <p:sp>
        <p:nvSpPr>
          <p:cNvPr id="18" name="Text 13"/>
          <p:cNvSpPr/>
          <p:nvPr/>
        </p:nvSpPr>
        <p:spPr>
          <a:xfrm>
            <a:off x="1551384" y="5875615"/>
            <a:ext cx="6788110" cy="367784"/>
          </a:xfrm>
          <a:prstGeom prst="rect">
            <a:avLst/>
          </a:prstGeom>
          <a:noFill/>
          <a:ln/>
        </p:spPr>
        <p:txBody>
          <a:bodyPr wrap="none" rtlCol="0" anchor="t"/>
          <a:lstStyle/>
          <a:p>
            <a:pPr marL="0" indent="0">
              <a:lnSpc>
                <a:spcPts val="2896"/>
              </a:lnSpc>
              <a:buNone/>
            </a:pPr>
            <a:r>
              <a:rPr lang="en-US" sz="1810" dirty="0">
                <a:solidFill>
                  <a:srgbClr val="CFCBBF"/>
                </a:solidFill>
                <a:latin typeface="Raleway" pitchFamily="34" charset="0"/>
                <a:ea typeface="Raleway" pitchFamily="34" charset="-122"/>
                <a:cs typeface="Raleway" pitchFamily="34" charset="-120"/>
              </a:rPr>
              <a:t>The type of gearbox used by the car.</a:t>
            </a:r>
            <a:endParaRPr lang="en-US" sz="1810" dirty="0"/>
          </a:p>
        </p:txBody>
      </p:sp>
      <p:sp>
        <p:nvSpPr>
          <p:cNvPr id="19" name="Shape 14"/>
          <p:cNvSpPr/>
          <p:nvPr/>
        </p:nvSpPr>
        <p:spPr>
          <a:xfrm>
            <a:off x="804505" y="6731675"/>
            <a:ext cx="517088" cy="517088"/>
          </a:xfrm>
          <a:prstGeom prst="roundRect">
            <a:avLst>
              <a:gd name="adj" fmla="val 6668"/>
            </a:avLst>
          </a:prstGeom>
          <a:solidFill>
            <a:srgbClr val="3A3B3C"/>
          </a:solidFill>
          <a:ln/>
        </p:spPr>
      </p:sp>
      <p:sp>
        <p:nvSpPr>
          <p:cNvPr id="20" name="Text 15"/>
          <p:cNvSpPr/>
          <p:nvPr/>
        </p:nvSpPr>
        <p:spPr>
          <a:xfrm>
            <a:off x="962144" y="6817757"/>
            <a:ext cx="201692" cy="344805"/>
          </a:xfrm>
          <a:prstGeom prst="rect">
            <a:avLst/>
          </a:prstGeom>
          <a:noFill/>
          <a:ln/>
        </p:spPr>
        <p:txBody>
          <a:bodyPr wrap="none" rtlCol="0" anchor="t"/>
          <a:lstStyle/>
          <a:p>
            <a:pPr marL="0" indent="0" algn="ctr">
              <a:lnSpc>
                <a:spcPts val="2715"/>
              </a:lnSpc>
              <a:buNone/>
            </a:pPr>
            <a:r>
              <a:rPr lang="en-US" sz="2715" dirty="0">
                <a:solidFill>
                  <a:srgbClr val="CFCBBF"/>
                </a:solidFill>
                <a:latin typeface="Prata" pitchFamily="34" charset="0"/>
                <a:ea typeface="Prata" pitchFamily="34" charset="-122"/>
                <a:cs typeface="Prata" pitchFamily="34" charset="-120"/>
              </a:rPr>
              <a:t>4</a:t>
            </a:r>
            <a:endParaRPr lang="en-US" sz="2715" dirty="0"/>
          </a:p>
        </p:txBody>
      </p:sp>
      <p:sp>
        <p:nvSpPr>
          <p:cNvPr id="21" name="Text 16"/>
          <p:cNvSpPr/>
          <p:nvPr/>
        </p:nvSpPr>
        <p:spPr>
          <a:xfrm>
            <a:off x="1551384" y="6731675"/>
            <a:ext cx="2873216" cy="359092"/>
          </a:xfrm>
          <a:prstGeom prst="rect">
            <a:avLst/>
          </a:prstGeom>
          <a:noFill/>
          <a:ln/>
        </p:spPr>
        <p:txBody>
          <a:bodyPr wrap="none" rtlCol="0" anchor="t"/>
          <a:lstStyle/>
          <a:p>
            <a:pPr marL="0" indent="0">
              <a:lnSpc>
                <a:spcPts val="2828"/>
              </a:lnSpc>
              <a:buNone/>
            </a:pPr>
            <a:r>
              <a:rPr lang="en-US" sz="2262" dirty="0">
                <a:solidFill>
                  <a:srgbClr val="CFCBBF"/>
                </a:solidFill>
                <a:latin typeface="Prata" pitchFamily="34" charset="0"/>
                <a:ea typeface="Prata" pitchFamily="34" charset="-122"/>
                <a:cs typeface="Prata" pitchFamily="34" charset="-120"/>
              </a:rPr>
              <a:t>Drive</a:t>
            </a:r>
            <a:endParaRPr lang="en-US" sz="2262" dirty="0"/>
          </a:p>
        </p:txBody>
      </p:sp>
      <p:sp>
        <p:nvSpPr>
          <p:cNvPr id="22" name="Text 17"/>
          <p:cNvSpPr/>
          <p:nvPr/>
        </p:nvSpPr>
        <p:spPr>
          <a:xfrm>
            <a:off x="1551384" y="7228642"/>
            <a:ext cx="6788110" cy="367784"/>
          </a:xfrm>
          <a:prstGeom prst="rect">
            <a:avLst/>
          </a:prstGeom>
          <a:noFill/>
          <a:ln/>
        </p:spPr>
        <p:txBody>
          <a:bodyPr wrap="none" rtlCol="0" anchor="t"/>
          <a:lstStyle/>
          <a:p>
            <a:pPr marL="0" indent="0">
              <a:lnSpc>
                <a:spcPts val="2896"/>
              </a:lnSpc>
              <a:buNone/>
            </a:pPr>
            <a:r>
              <a:rPr lang="en-US" sz="1810" dirty="0">
                <a:solidFill>
                  <a:srgbClr val="CFCBBF"/>
                </a:solidFill>
                <a:latin typeface="Raleway" pitchFamily="34" charset="0"/>
                <a:ea typeface="Raleway" pitchFamily="34" charset="-122"/>
                <a:cs typeface="Raleway" pitchFamily="34" charset="-120"/>
              </a:rPr>
              <a:t>The wheel drive system (2WD, 4WD, AWD).</a:t>
            </a:r>
            <a:endParaRPr lang="en-US" sz="181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1680210"/>
            <a:ext cx="4869180" cy="4869180"/>
          </a:xfrm>
          <a:prstGeom prst="rect">
            <a:avLst/>
          </a:prstGeom>
        </p:spPr>
      </p:pic>
      <p:sp>
        <p:nvSpPr>
          <p:cNvPr id="6" name="Text 1"/>
          <p:cNvSpPr/>
          <p:nvPr/>
        </p:nvSpPr>
        <p:spPr>
          <a:xfrm>
            <a:off x="6350437" y="1433036"/>
            <a:ext cx="7415927" cy="1543050"/>
          </a:xfrm>
          <a:prstGeom prst="rect">
            <a:avLst/>
          </a:prstGeom>
          <a:noFill/>
          <a:ln/>
        </p:spPr>
        <p:txBody>
          <a:bodyPr wrap="squar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Features of the Dataset (Continued)</a:t>
            </a:r>
            <a:endParaRPr lang="en-US" sz="4860" dirty="0"/>
          </a:p>
        </p:txBody>
      </p:sp>
      <p:sp>
        <p:nvSpPr>
          <p:cNvPr id="7" name="Shape 2"/>
          <p:cNvSpPr/>
          <p:nvPr/>
        </p:nvSpPr>
        <p:spPr>
          <a:xfrm>
            <a:off x="6350437" y="3624024"/>
            <a:ext cx="555427" cy="555427"/>
          </a:xfrm>
          <a:prstGeom prst="roundRect">
            <a:avLst>
              <a:gd name="adj" fmla="val 6668"/>
            </a:avLst>
          </a:prstGeom>
          <a:solidFill>
            <a:srgbClr val="3A3B3C"/>
          </a:solidFill>
          <a:ln/>
        </p:spPr>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r>
              <a:rPr lang="en-US" sz="2916" dirty="0">
                <a:solidFill>
                  <a:srgbClr val="CFCBBF"/>
                </a:solidFill>
                <a:latin typeface="Prata" pitchFamily="34" charset="0"/>
                <a:ea typeface="Prata" pitchFamily="34" charset="-122"/>
                <a:cs typeface="Prata" pitchFamily="34" charset="-120"/>
              </a:rPr>
              <a:t>1</a:t>
            </a:r>
            <a:endParaRPr lang="en-US" sz="2916" dirty="0"/>
          </a:p>
        </p:txBody>
      </p:sp>
      <p:sp>
        <p:nvSpPr>
          <p:cNvPr id="9" name="Text 4"/>
          <p:cNvSpPr/>
          <p:nvPr/>
        </p:nvSpPr>
        <p:spPr>
          <a:xfrm>
            <a:off x="7152680" y="3624024"/>
            <a:ext cx="3086100" cy="385763"/>
          </a:xfrm>
          <a:prstGeom prst="rect">
            <a:avLst/>
          </a:prstGeom>
          <a:noFill/>
          <a:ln/>
        </p:spPr>
        <p:txBody>
          <a:bodyPr wrap="none" rtlCol="0" anchor="t"/>
          <a:lstStyle/>
          <a:p>
            <a:pPr marL="0" indent="0">
              <a:lnSpc>
                <a:spcPts val="3038"/>
              </a:lnSpc>
              <a:buNone/>
            </a:pPr>
            <a:r>
              <a:rPr lang="en-US" sz="2430" dirty="0">
                <a:solidFill>
                  <a:srgbClr val="CFCBBF"/>
                </a:solidFill>
                <a:latin typeface="Prata" pitchFamily="34" charset="0"/>
                <a:ea typeface="Prata" pitchFamily="34" charset="-122"/>
                <a:cs typeface="Prata" pitchFamily="34" charset="-120"/>
              </a:rPr>
              <a:t>Hand Drive</a:t>
            </a:r>
            <a:endParaRPr lang="en-US" sz="2430" dirty="0"/>
          </a:p>
        </p:txBody>
      </p:sp>
      <p:sp>
        <p:nvSpPr>
          <p:cNvPr id="10" name="Text 5"/>
          <p:cNvSpPr/>
          <p:nvPr/>
        </p:nvSpPr>
        <p:spPr>
          <a:xfrm>
            <a:off x="7152680" y="4157901"/>
            <a:ext cx="6613684"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Whether the car is left-hand drive (LHT) or right-hand drive (RHT).</a:t>
            </a:r>
            <a:endParaRPr lang="en-US" sz="1944" dirty="0"/>
          </a:p>
        </p:txBody>
      </p:sp>
      <p:sp>
        <p:nvSpPr>
          <p:cNvPr id="11" name="Shape 6"/>
          <p:cNvSpPr/>
          <p:nvPr/>
        </p:nvSpPr>
        <p:spPr>
          <a:xfrm>
            <a:off x="6350437" y="5472470"/>
            <a:ext cx="555427" cy="555427"/>
          </a:xfrm>
          <a:prstGeom prst="roundRect">
            <a:avLst>
              <a:gd name="adj" fmla="val 6668"/>
            </a:avLst>
          </a:prstGeom>
          <a:solidFill>
            <a:srgbClr val="3A3B3C"/>
          </a:solidFill>
          <a:ln/>
        </p:spPr>
      </p:sp>
      <p:sp>
        <p:nvSpPr>
          <p:cNvPr id="12" name="Text 7"/>
          <p:cNvSpPr/>
          <p:nvPr/>
        </p:nvSpPr>
        <p:spPr>
          <a:xfrm>
            <a:off x="6514624" y="5564981"/>
            <a:ext cx="227052" cy="370284"/>
          </a:xfrm>
          <a:prstGeom prst="rect">
            <a:avLst/>
          </a:prstGeom>
          <a:noFill/>
          <a:ln/>
        </p:spPr>
        <p:txBody>
          <a:bodyPr wrap="none" rtlCol="0" anchor="t"/>
          <a:lstStyle/>
          <a:p>
            <a:pPr marL="0" indent="0" algn="ctr">
              <a:lnSpc>
                <a:spcPts val="2916"/>
              </a:lnSpc>
              <a:buNone/>
            </a:pPr>
            <a:r>
              <a:rPr lang="en-US" sz="2916" dirty="0">
                <a:solidFill>
                  <a:srgbClr val="CFCBBF"/>
                </a:solidFill>
                <a:latin typeface="Prata" pitchFamily="34" charset="0"/>
                <a:ea typeface="Prata" pitchFamily="34" charset="-122"/>
                <a:cs typeface="Prata" pitchFamily="34" charset="-120"/>
              </a:rPr>
              <a:t>2</a:t>
            </a:r>
            <a:endParaRPr lang="en-US" sz="2916" dirty="0"/>
          </a:p>
        </p:txBody>
      </p:sp>
      <p:sp>
        <p:nvSpPr>
          <p:cNvPr id="13" name="Text 8"/>
          <p:cNvSpPr/>
          <p:nvPr/>
        </p:nvSpPr>
        <p:spPr>
          <a:xfrm>
            <a:off x="7152680" y="5472470"/>
            <a:ext cx="3086100" cy="385763"/>
          </a:xfrm>
          <a:prstGeom prst="rect">
            <a:avLst/>
          </a:prstGeom>
          <a:noFill/>
          <a:ln/>
        </p:spPr>
        <p:txBody>
          <a:bodyPr wrap="none" rtlCol="0" anchor="t"/>
          <a:lstStyle/>
          <a:p>
            <a:pPr marL="0" indent="0">
              <a:lnSpc>
                <a:spcPts val="3038"/>
              </a:lnSpc>
              <a:buNone/>
            </a:pPr>
            <a:r>
              <a:rPr lang="en-US" sz="2430" dirty="0">
                <a:solidFill>
                  <a:srgbClr val="CFCBBF"/>
                </a:solidFill>
                <a:latin typeface="Prata" pitchFamily="34" charset="0"/>
                <a:ea typeface="Prata" pitchFamily="34" charset="-122"/>
                <a:cs typeface="Prata" pitchFamily="34" charset="-120"/>
              </a:rPr>
              <a:t>Fuel</a:t>
            </a:r>
            <a:endParaRPr lang="en-US" sz="2430" dirty="0"/>
          </a:p>
        </p:txBody>
      </p:sp>
      <p:sp>
        <p:nvSpPr>
          <p:cNvPr id="14" name="Text 9"/>
          <p:cNvSpPr/>
          <p:nvPr/>
        </p:nvSpPr>
        <p:spPr>
          <a:xfrm>
            <a:off x="7152680" y="6006346"/>
            <a:ext cx="6613684"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The type of fuel used by the car (gasoline, diesel, hybrid, LPG, CNG).</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 y="0"/>
            <a:ext cx="5486400" cy="8229600"/>
          </a:xfrm>
          <a:prstGeom prst="rect">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13500000" scaled="1"/>
            <a:tileRect/>
          </a:gradFill>
        </p:spPr>
      </p:pic>
      <p:pic>
        <p:nvPicPr>
          <p:cNvPr id="5" name="Image 2" descr="preencoded.png"/>
          <p:cNvPicPr>
            <a:picLocks noChangeAspect="1"/>
          </p:cNvPicPr>
          <p:nvPr/>
        </p:nvPicPr>
        <p:blipFill>
          <a:blip r:embed="rId5"/>
          <a:stretch>
            <a:fillRect/>
          </a:stretch>
        </p:blipFill>
        <p:spPr>
          <a:xfrm>
            <a:off x="308610" y="2008358"/>
            <a:ext cx="4869061" cy="4296966"/>
          </a:xfrm>
          <a:prstGeom prst="rect">
            <a:avLst/>
          </a:prstGeom>
        </p:spPr>
      </p:pic>
      <p:sp>
        <p:nvSpPr>
          <p:cNvPr id="6" name="Text 1"/>
          <p:cNvSpPr/>
          <p:nvPr/>
        </p:nvSpPr>
        <p:spPr>
          <a:xfrm>
            <a:off x="6350437" y="2753797"/>
            <a:ext cx="6172200"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Predictive Modeling</a:t>
            </a:r>
            <a:endParaRPr lang="en-US" sz="4860" dirty="0"/>
          </a:p>
        </p:txBody>
      </p:sp>
      <p:sp>
        <p:nvSpPr>
          <p:cNvPr id="7" name="Text 2"/>
          <p:cNvSpPr/>
          <p:nvPr/>
        </p:nvSpPr>
        <p:spPr>
          <a:xfrm>
            <a:off x="6350437" y="3895606"/>
            <a:ext cx="7415927"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The goal of this project is to develop a predictive model that can accurately estimate the price of a used car based on the available features. This model will be trained on the provided dataset and will be able to predict the price of a new, unseen car.</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9067800" cy="8229600"/>
          </a:xfrm>
          <a:prstGeom prst="rect">
            <a:avLst/>
          </a:prstGeom>
          <a:solidFill>
            <a:srgbClr val="1B1C1D"/>
          </a:solidFill>
          <a:ln/>
        </p:spPr>
      </p:sp>
      <p:sp>
        <p:nvSpPr>
          <p:cNvPr id="6" name="Text 1"/>
          <p:cNvSpPr/>
          <p:nvPr/>
        </p:nvSpPr>
        <p:spPr>
          <a:xfrm>
            <a:off x="0" y="413148"/>
            <a:ext cx="9067800" cy="1543050"/>
          </a:xfrm>
          <a:prstGeom prst="rect">
            <a:avLst/>
          </a:prstGeom>
          <a:noFill/>
          <a:ln/>
        </p:spPr>
        <p:txBody>
          <a:bodyPr wrap="square" rtlCol="0" anchor="t"/>
          <a:lstStyle/>
          <a:p>
            <a:pPr marL="0" indent="0">
              <a:lnSpc>
                <a:spcPts val="6075"/>
              </a:lnSpc>
              <a:buNone/>
            </a:pPr>
            <a:r>
              <a:rPr lang="en-US" sz="4860" dirty="0" smtClean="0">
                <a:solidFill>
                  <a:srgbClr val="F2E782"/>
                </a:solidFill>
                <a:latin typeface="Prata" pitchFamily="34" charset="0"/>
                <a:ea typeface="Prata" pitchFamily="34" charset="-122"/>
                <a:cs typeface="Prata" pitchFamily="34" charset="-120"/>
              </a:rPr>
              <a:t>Data Cleaning &amp; Pre-processing</a:t>
            </a:r>
            <a:endParaRPr lang="en-US" sz="4860" dirty="0"/>
          </a:p>
        </p:txBody>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endParaRPr lang="en-US" sz="2916" dirty="0"/>
          </a:p>
        </p:txBody>
      </p:sp>
      <p:sp>
        <p:nvSpPr>
          <p:cNvPr id="16" name="TextBox 15"/>
          <p:cNvSpPr txBox="1"/>
          <p:nvPr/>
        </p:nvSpPr>
        <p:spPr>
          <a:xfrm>
            <a:off x="234076" y="1793588"/>
            <a:ext cx="8833723" cy="5016758"/>
          </a:xfrm>
          <a:prstGeom prst="rect">
            <a:avLst/>
          </a:prstGeom>
          <a:noFill/>
        </p:spPr>
        <p:txBody>
          <a:bodyPr wrap="square" rtlCol="0">
            <a:spAutoFit/>
          </a:bodyPr>
          <a:lstStyle/>
          <a:p>
            <a:pPr marL="742950" indent="-742950">
              <a:buAutoNum type="arabicPeriod"/>
            </a:pPr>
            <a:r>
              <a:rPr lang="en-US" sz="4000" dirty="0" smtClean="0">
                <a:solidFill>
                  <a:schemeClr val="accent4">
                    <a:lumMod val="40000"/>
                    <a:lumOff val="60000"/>
                  </a:schemeClr>
                </a:solidFill>
              </a:rPr>
              <a:t>Import Necessary Libraries</a:t>
            </a:r>
          </a:p>
          <a:p>
            <a:pPr marL="742950" indent="-742950">
              <a:buAutoNum type="arabicPeriod"/>
            </a:pPr>
            <a:r>
              <a:rPr lang="en-US" sz="4000" dirty="0" smtClean="0">
                <a:solidFill>
                  <a:schemeClr val="accent4">
                    <a:lumMod val="40000"/>
                    <a:lumOff val="60000"/>
                  </a:schemeClr>
                </a:solidFill>
              </a:rPr>
              <a:t>Read CSV file</a:t>
            </a:r>
          </a:p>
          <a:p>
            <a:pPr marL="742950" indent="-742950">
              <a:buAutoNum type="arabicPeriod"/>
            </a:pPr>
            <a:r>
              <a:rPr lang="en-US" sz="4000" dirty="0" smtClean="0">
                <a:solidFill>
                  <a:schemeClr val="accent4">
                    <a:lumMod val="40000"/>
                    <a:lumOff val="60000"/>
                  </a:schemeClr>
                </a:solidFill>
              </a:rPr>
              <a:t>Re-indexing the columns</a:t>
            </a:r>
          </a:p>
          <a:p>
            <a:pPr marL="742950" indent="-742950">
              <a:buAutoNum type="arabicPeriod"/>
            </a:pPr>
            <a:r>
              <a:rPr lang="en-US" sz="4000" dirty="0" smtClean="0">
                <a:solidFill>
                  <a:schemeClr val="accent4">
                    <a:lumMod val="40000"/>
                    <a:lumOff val="60000"/>
                  </a:schemeClr>
                </a:solidFill>
              </a:rPr>
              <a:t>Removing the Irrelevant Columns</a:t>
            </a:r>
          </a:p>
          <a:p>
            <a:pPr marL="742950" indent="-742950">
              <a:buAutoNum type="arabicPeriod"/>
            </a:pPr>
            <a:r>
              <a:rPr lang="en-US" sz="4000" dirty="0" smtClean="0">
                <a:solidFill>
                  <a:schemeClr val="accent4">
                    <a:lumMod val="40000"/>
                    <a:lumOff val="60000"/>
                  </a:schemeClr>
                </a:solidFill>
              </a:rPr>
              <a:t>Summary of the Dataset</a:t>
            </a:r>
          </a:p>
          <a:p>
            <a:pPr marL="742950" indent="-742950">
              <a:buAutoNum type="arabicPeriod"/>
            </a:pPr>
            <a:r>
              <a:rPr lang="en-US" sz="4000" dirty="0" smtClean="0">
                <a:solidFill>
                  <a:schemeClr val="accent4">
                    <a:lumMod val="40000"/>
                    <a:lumOff val="60000"/>
                  </a:schemeClr>
                </a:solidFill>
              </a:rPr>
              <a:t>Data types in the dataset</a:t>
            </a:r>
          </a:p>
          <a:p>
            <a:pPr marL="742950" indent="-742950">
              <a:buAutoNum type="arabicPeriod"/>
            </a:pPr>
            <a:r>
              <a:rPr lang="en-US" sz="4000" dirty="0" smtClean="0">
                <a:solidFill>
                  <a:schemeClr val="accent4">
                    <a:lumMod val="40000"/>
                    <a:lumOff val="60000"/>
                  </a:schemeClr>
                </a:solidFill>
              </a:rPr>
              <a:t>Checking Null Values</a:t>
            </a:r>
          </a:p>
          <a:p>
            <a:pPr marL="742950" indent="-742950">
              <a:buAutoNum type="arabicPeriod"/>
            </a:pPr>
            <a:r>
              <a:rPr lang="en-US" sz="4000" dirty="0" smtClean="0">
                <a:solidFill>
                  <a:schemeClr val="accent4">
                    <a:lumMod val="40000"/>
                    <a:lumOff val="60000"/>
                  </a:schemeClr>
                </a:solidFill>
              </a:rPr>
              <a:t>Checking Duplicated Values</a:t>
            </a:r>
            <a:endParaRPr lang="en-IN" sz="4000" dirty="0">
              <a:solidFill>
                <a:schemeClr val="accent4">
                  <a:lumMod val="40000"/>
                  <a:lumOff val="60000"/>
                </a:schemeClr>
              </a:solidFill>
            </a:endParaRPr>
          </a:p>
        </p:txBody>
      </p:sp>
    </p:spTree>
    <p:extLst>
      <p:ext uri="{BB962C8B-B14F-4D97-AF65-F5344CB8AC3E}">
        <p14:creationId xmlns:p14="http://schemas.microsoft.com/office/powerpoint/2010/main" val="18488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3061"/>
            <a:ext cx="14630400" cy="8229600"/>
          </a:xfrm>
          <a:prstGeom prst="rect">
            <a:avLst/>
          </a:prstGeom>
          <a:solidFill>
            <a:srgbClr val="1B1C1D"/>
          </a:solidFill>
          <a:ln/>
        </p:spPr>
      </p:sp>
      <p:sp>
        <p:nvSpPr>
          <p:cNvPr id="6" name="Text 1"/>
          <p:cNvSpPr/>
          <p:nvPr/>
        </p:nvSpPr>
        <p:spPr>
          <a:xfrm>
            <a:off x="4533900" y="315218"/>
            <a:ext cx="5619750" cy="1543050"/>
          </a:xfrm>
          <a:prstGeom prst="rect">
            <a:avLst/>
          </a:prstGeom>
          <a:noFill/>
          <a:ln/>
        </p:spPr>
        <p:txBody>
          <a:bodyPr wrap="square" rtlCol="0" anchor="t"/>
          <a:lstStyle/>
          <a:p>
            <a:pPr marL="0" indent="0" algn="ctr">
              <a:lnSpc>
                <a:spcPts val="6075"/>
              </a:lnSpc>
              <a:buNone/>
            </a:pPr>
            <a:r>
              <a:rPr lang="en-US" sz="4860" dirty="0" smtClean="0">
                <a:solidFill>
                  <a:srgbClr val="F2E782"/>
                </a:solidFill>
                <a:latin typeface="Prata" pitchFamily="34" charset="0"/>
                <a:ea typeface="Prata" pitchFamily="34" charset="-122"/>
                <a:cs typeface="Prata" pitchFamily="34" charset="-120"/>
              </a:rPr>
              <a:t>Data Visualization</a:t>
            </a:r>
            <a:endParaRPr lang="en-US" sz="4860" dirty="0"/>
          </a:p>
        </p:txBody>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endParaRPr lang="en-US" sz="2916"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06" y="1337958"/>
            <a:ext cx="4459419" cy="32130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490" y="1336386"/>
            <a:ext cx="4459419" cy="321302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4484" y="1337958"/>
            <a:ext cx="4459419" cy="321302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305" y="4773269"/>
            <a:ext cx="4455520" cy="321302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2533" y="4771697"/>
            <a:ext cx="4459420" cy="321459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4483" y="4752249"/>
            <a:ext cx="4459420" cy="3234042"/>
          </a:xfrm>
          <a:prstGeom prst="rect">
            <a:avLst/>
          </a:prstGeom>
        </p:spPr>
      </p:pic>
    </p:spTree>
    <p:extLst>
      <p:ext uri="{BB962C8B-B14F-4D97-AF65-F5344CB8AC3E}">
        <p14:creationId xmlns:p14="http://schemas.microsoft.com/office/powerpoint/2010/main" val="29341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
            <a:ext cx="14630400" cy="8229600"/>
          </a:xfrm>
          <a:prstGeom prst="rect">
            <a:avLst/>
          </a:prstGeom>
          <a:solidFill>
            <a:srgbClr val="1B1C1D"/>
          </a:solidFill>
          <a:ln/>
        </p:spPr>
      </p:sp>
      <p:sp>
        <p:nvSpPr>
          <p:cNvPr id="6" name="Text 1"/>
          <p:cNvSpPr/>
          <p:nvPr/>
        </p:nvSpPr>
        <p:spPr>
          <a:xfrm>
            <a:off x="4533900" y="315218"/>
            <a:ext cx="5619750" cy="1543050"/>
          </a:xfrm>
          <a:prstGeom prst="rect">
            <a:avLst/>
          </a:prstGeom>
          <a:noFill/>
          <a:ln/>
        </p:spPr>
        <p:txBody>
          <a:bodyPr wrap="square" rtlCol="0" anchor="t"/>
          <a:lstStyle/>
          <a:p>
            <a:pPr marL="0" indent="0" algn="ctr">
              <a:lnSpc>
                <a:spcPts val="6075"/>
              </a:lnSpc>
              <a:buNone/>
            </a:pPr>
            <a:r>
              <a:rPr lang="en-US" sz="4860" dirty="0" smtClean="0">
                <a:solidFill>
                  <a:srgbClr val="F2E782"/>
                </a:solidFill>
                <a:latin typeface="Prata" pitchFamily="34" charset="0"/>
                <a:ea typeface="Prata" pitchFamily="34" charset="-122"/>
                <a:cs typeface="Prata" pitchFamily="34" charset="-120"/>
              </a:rPr>
              <a:t>Data Visualization</a:t>
            </a:r>
            <a:endParaRPr lang="en-US" sz="4860" dirty="0"/>
          </a:p>
        </p:txBody>
      </p:sp>
      <p:sp>
        <p:nvSpPr>
          <p:cNvPr id="8" name="Text 3"/>
          <p:cNvSpPr/>
          <p:nvPr/>
        </p:nvSpPr>
        <p:spPr>
          <a:xfrm>
            <a:off x="6564273" y="3716536"/>
            <a:ext cx="127754" cy="370284"/>
          </a:xfrm>
          <a:prstGeom prst="rect">
            <a:avLst/>
          </a:prstGeom>
          <a:noFill/>
          <a:ln/>
        </p:spPr>
        <p:txBody>
          <a:bodyPr wrap="none" rtlCol="0" anchor="t"/>
          <a:lstStyle/>
          <a:p>
            <a:pPr marL="0" indent="0" algn="ctr">
              <a:lnSpc>
                <a:spcPts val="2916"/>
              </a:lnSpc>
              <a:buNone/>
            </a:pPr>
            <a:endParaRPr lang="en-US" sz="2916"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12" y="1337958"/>
            <a:ext cx="4459419" cy="321302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490" y="1339530"/>
            <a:ext cx="4459419" cy="321145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5321" y="1337958"/>
            <a:ext cx="4484666" cy="3213022"/>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411" y="4837901"/>
            <a:ext cx="4459419" cy="321302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0241" y="4839473"/>
            <a:ext cx="4484668" cy="321145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321" y="4839473"/>
            <a:ext cx="4484669" cy="3213022"/>
          </a:xfrm>
          <a:prstGeom prst="rect">
            <a:avLst/>
          </a:prstGeom>
        </p:spPr>
      </p:pic>
    </p:spTree>
    <p:extLst>
      <p:ext uri="{BB962C8B-B14F-4D97-AF65-F5344CB8AC3E}">
        <p14:creationId xmlns:p14="http://schemas.microsoft.com/office/powerpoint/2010/main" val="15587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anim calcmode="lin" valueType="num">
                                      <p:cBhvr>
                                        <p:cTn id="33" dur="2000" fill="hold"/>
                                        <p:tgtEl>
                                          <p:spTgt spid="16"/>
                                        </p:tgtEl>
                                        <p:attrNameLst>
                                          <p:attrName>ppt_w</p:attrName>
                                        </p:attrNameLst>
                                      </p:cBhvr>
                                      <p:tavLst>
                                        <p:tav tm="0" fmla="#ppt_w*sin(2.5*pi*$)">
                                          <p:val>
                                            <p:fltVal val="0"/>
                                          </p:val>
                                        </p:tav>
                                        <p:tav tm="100000">
                                          <p:val>
                                            <p:fltVal val="1"/>
                                          </p:val>
                                        </p:tav>
                                      </p:tavLst>
                                    </p:anim>
                                    <p:anim calcmode="lin" valueType="num">
                                      <p:cBhvr>
                                        <p:cTn id="3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ppt_w</p:attrName>
                                        </p:attrNameLst>
                                      </p:cBhvr>
                                      <p:tavLst>
                                        <p:tav tm="0">
                                          <p:val>
                                            <p:fltVal val="0"/>
                                          </p:val>
                                        </p:tav>
                                        <p:tav tm="100000">
                                          <p:val>
                                            <p:strVal val="#ppt_w"/>
                                          </p:val>
                                        </p:tav>
                                      </p:tavLst>
                                    </p:anim>
                                    <p:anim calcmode="lin" valueType="num">
                                      <p:cBhvr>
                                        <p:cTn id="40" dur="1000" fill="hold"/>
                                        <p:tgtEl>
                                          <p:spTgt spid="17"/>
                                        </p:tgtEl>
                                        <p:attrNameLst>
                                          <p:attrName>ppt_h</p:attrName>
                                        </p:attrNameLst>
                                      </p:cBhvr>
                                      <p:tavLst>
                                        <p:tav tm="0">
                                          <p:val>
                                            <p:fltVal val="0"/>
                                          </p:val>
                                        </p:tav>
                                        <p:tav tm="100000">
                                          <p:val>
                                            <p:strVal val="#ppt_h"/>
                                          </p:val>
                                        </p:tav>
                                      </p:tavLst>
                                    </p:anim>
                                    <p:anim calcmode="lin" valueType="num">
                                      <p:cBhvr>
                                        <p:cTn id="41" dur="1000" fill="hold"/>
                                        <p:tgtEl>
                                          <p:spTgt spid="17"/>
                                        </p:tgtEl>
                                        <p:attrNameLst>
                                          <p:attrName>style.rotation</p:attrName>
                                        </p:attrNameLst>
                                      </p:cBhvr>
                                      <p:tavLst>
                                        <p:tav tm="0">
                                          <p:val>
                                            <p:fltVal val="90"/>
                                          </p:val>
                                        </p:tav>
                                        <p:tav tm="100000">
                                          <p:val>
                                            <p:fltVal val="0"/>
                                          </p:val>
                                        </p:tav>
                                      </p:tavLst>
                                    </p:anim>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756</Words>
  <Application>Microsoft Office PowerPoint</Application>
  <PresentationFormat>Custom</PresentationFormat>
  <Paragraphs>98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Edwardian Script ITC</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19</cp:revision>
  <dcterms:created xsi:type="dcterms:W3CDTF">2024-08-14T13:50:24Z</dcterms:created>
  <dcterms:modified xsi:type="dcterms:W3CDTF">2024-08-16T06:28:22Z</dcterms:modified>
</cp:coreProperties>
</file>